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7" r:id="rId1"/>
  </p:sldMasterIdLst>
  <p:notesMasterIdLst>
    <p:notesMasterId r:id="rId9"/>
  </p:notesMasterIdLst>
  <p:sldIdLst>
    <p:sldId id="256" r:id="rId2"/>
    <p:sldId id="257" r:id="rId3"/>
    <p:sldId id="258" r:id="rId4"/>
    <p:sldId id="259" r:id="rId5"/>
    <p:sldId id="260" r:id="rId6"/>
    <p:sldId id="261" r:id="rId7"/>
    <p:sldId id="262" r:id="rId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022" autoAdjust="0"/>
    <p:restoredTop sz="87455" autoAdjust="0"/>
  </p:normalViewPr>
  <p:slideViewPr>
    <p:cSldViewPr snapToGrid="0">
      <p:cViewPr varScale="1">
        <p:scale>
          <a:sx n="64" d="100"/>
          <a:sy n="64" d="100"/>
        </p:scale>
        <p:origin x="858"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E855048-6B13-4E39-856F-48879FF36943}" type="datetimeFigureOut">
              <a:rPr lang="en-US" smtClean="0"/>
              <a:t>12/10/2020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16BCE67-25B1-49FE-B539-4AD47E14EBB1}" type="slidenum">
              <a:rPr lang="en-US" smtClean="0"/>
              <a:t>‹#›</a:t>
            </a:fld>
            <a:endParaRPr lang="en-US"/>
          </a:p>
        </p:txBody>
      </p:sp>
    </p:spTree>
    <p:extLst>
      <p:ext uri="{BB962C8B-B14F-4D97-AF65-F5344CB8AC3E}">
        <p14:creationId xmlns:p14="http://schemas.microsoft.com/office/powerpoint/2010/main" val="19741139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dirty="0" smtClean="0">
                <a:latin typeface="Times New Roman" panose="02020603050405020304" pitchFamily="18" charset="0"/>
                <a:cs typeface="Times New Roman" panose="02020603050405020304" pitchFamily="18" charset="0"/>
              </a:rPr>
              <a:t>School-age serves</a:t>
            </a:r>
            <a:r>
              <a:rPr lang="en-US" sz="2400" baseline="0" dirty="0" smtClean="0">
                <a:latin typeface="Times New Roman" panose="02020603050405020304" pitchFamily="18" charset="0"/>
                <a:cs typeface="Times New Roman" panose="02020603050405020304" pitchFamily="18" charset="0"/>
              </a:rPr>
              <a:t> is a mandatory stage in </a:t>
            </a:r>
            <a:r>
              <a:rPr lang="en-US" sz="2400" dirty="0" smtClean="0">
                <a:latin typeface="Times New Roman" panose="02020603050405020304" pitchFamily="18" charset="0"/>
                <a:cs typeface="Times New Roman" panose="02020603050405020304" pitchFamily="18" charset="0"/>
              </a:rPr>
              <a:t>everyone’s educational journey, stretching from preschool until the present. </a:t>
            </a:r>
            <a:r>
              <a:rPr lang="en-US" sz="2400" dirty="0" smtClean="0">
                <a:latin typeface="Times New Roman" panose="02020603050405020304" pitchFamily="18" charset="0"/>
                <a:ea typeface="Calibri" panose="020F0502020204030204" pitchFamily="34" charset="0"/>
                <a:cs typeface="Times New Roman" panose="02020603050405020304" pitchFamily="18" charset="0"/>
              </a:rPr>
              <a:t>Pre-school and kindergarten </a:t>
            </a:r>
            <a:r>
              <a:rPr lang="en-US" sz="2400" cap="none" dirty="0" smtClean="0">
                <a:effectLst/>
                <a:latin typeface="Times New Roman" panose="02020603050405020304" pitchFamily="18" charset="0"/>
                <a:ea typeface="Calibri" panose="020F0502020204030204" pitchFamily="34" charset="0"/>
                <a:cs typeface="Times New Roman" panose="02020603050405020304" pitchFamily="18" charset="0"/>
              </a:rPr>
              <a:t>schools </a:t>
            </a:r>
            <a:r>
              <a:rPr lang="en-US" sz="2400" dirty="0" smtClean="0">
                <a:effectLst/>
                <a:latin typeface="Times New Roman" panose="02020603050405020304" pitchFamily="18" charset="0"/>
                <a:ea typeface="Calibri" panose="020F0502020204030204" pitchFamily="34" charset="0"/>
                <a:cs typeface="Times New Roman" panose="02020603050405020304" pitchFamily="18" charset="0"/>
              </a:rPr>
              <a:t>need </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to have a quality environment to help conduct effective learning activities in schools. A quality school environment includes temporal, interpersonal, and physical environments. Temporal environments are the policies, schedules, and routines to be </a:t>
            </a:r>
            <a:r>
              <a:rPr lang="en-US" sz="2400" dirty="0" smtClean="0">
                <a:effectLst/>
                <a:latin typeface="Times New Roman" panose="02020603050405020304" pitchFamily="18" charset="0"/>
                <a:ea typeface="Calibri" panose="020F0502020204030204" pitchFamily="34" charset="0"/>
                <a:cs typeface="Times New Roman" panose="02020603050405020304" pitchFamily="18" charset="0"/>
              </a:rPr>
              <a:t>followed by children in</a:t>
            </a:r>
            <a:r>
              <a:rPr lang="en-US" sz="2400" baseline="0" dirty="0" smtClean="0">
                <a:effectLst/>
                <a:latin typeface="Times New Roman" panose="02020603050405020304" pitchFamily="18" charset="0"/>
                <a:ea typeface="Calibri" panose="020F0502020204030204" pitchFamily="34" charset="0"/>
                <a:cs typeface="Times New Roman" panose="02020603050405020304" pitchFamily="18" charset="0"/>
              </a:rPr>
              <a:t> all grades</a:t>
            </a:r>
            <a:r>
              <a:rPr lang="en-US" sz="2400" dirty="0" smtClean="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Interpersonal environments are the Interactions and relationships built among employees. The physical environment is both an indoor and outdoor setting of the school. The quality school environments are meant to provide a platform in which learners effectively acquire knowledge and develop social skills (</a:t>
            </a:r>
            <a:r>
              <a:rPr lang="en-US" sz="2400" cap="none" dirty="0">
                <a:effectLst/>
                <a:latin typeface="Times New Roman" panose="02020603050405020304" pitchFamily="18" charset="0"/>
                <a:ea typeface="Calibri" panose="020F0502020204030204" pitchFamily="34" charset="0"/>
                <a:cs typeface="Times New Roman" panose="02020603050405020304" pitchFamily="18" charset="0"/>
              </a:rPr>
              <a:t>Harzer, Weber &amp; Huebner 2017)</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High educational outcomes are related to the quality school environment. When the environment is well maintained, then the performance of students is maintained. </a:t>
            </a:r>
          </a:p>
          <a:p>
            <a:endParaRPr lang="en-US" sz="2400"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016BCE67-25B1-49FE-B539-4AD47E14EBB1}" type="slidenum">
              <a:rPr lang="en-US" smtClean="0"/>
              <a:t>2</a:t>
            </a:fld>
            <a:endParaRPr lang="en-US"/>
          </a:p>
        </p:txBody>
      </p:sp>
    </p:spTree>
    <p:extLst>
      <p:ext uri="{BB962C8B-B14F-4D97-AF65-F5344CB8AC3E}">
        <p14:creationId xmlns:p14="http://schemas.microsoft.com/office/powerpoint/2010/main" val="30259738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dirty="0" smtClean="0">
                <a:effectLst/>
                <a:latin typeface="Times New Roman" panose="02020603050405020304" pitchFamily="18" charset="0"/>
                <a:ea typeface="Calibri" panose="020F0502020204030204" pitchFamily="34" charset="0"/>
                <a:cs typeface="Times New Roman" panose="02020603050405020304" pitchFamily="18" charset="0"/>
              </a:rPr>
              <a:t>Different researchers </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have conducted studies to identify the relationships between quality school environment and performance. Some researchers have concluded that educational outcomes increase with the improvement of the quality of the </a:t>
            </a:r>
            <a:r>
              <a:rPr lang="en-US" sz="2400" dirty="0" smtClean="0">
                <a:effectLst/>
                <a:latin typeface="Times New Roman" panose="02020603050405020304" pitchFamily="18" charset="0"/>
                <a:ea typeface="Calibri" panose="020F0502020204030204" pitchFamily="34" charset="0"/>
                <a:cs typeface="Times New Roman" panose="02020603050405020304" pitchFamily="18" charset="0"/>
              </a:rPr>
              <a:t>p</a:t>
            </a:r>
            <a:r>
              <a:rPr lang="en-US" sz="2400" dirty="0" smtClean="0">
                <a:latin typeface="Times New Roman" panose="02020603050405020304" pitchFamily="18" charset="0"/>
                <a:ea typeface="Calibri" panose="020F0502020204030204" pitchFamily="34" charset="0"/>
                <a:cs typeface="Times New Roman" panose="02020603050405020304" pitchFamily="18" charset="0"/>
              </a:rPr>
              <a:t>re-school and kindergarten </a:t>
            </a:r>
            <a:r>
              <a:rPr lang="en-US" sz="2400" cap="none" dirty="0" smtClean="0">
                <a:effectLst/>
                <a:latin typeface="Times New Roman" panose="02020603050405020304" pitchFamily="18" charset="0"/>
                <a:ea typeface="Calibri" panose="020F0502020204030204" pitchFamily="34" charset="0"/>
                <a:cs typeface="Times New Roman" panose="02020603050405020304" pitchFamily="18" charset="0"/>
              </a:rPr>
              <a:t>schools</a:t>
            </a:r>
            <a:r>
              <a:rPr lang="en-US" sz="2400" dirty="0" smtClean="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environment. The researcher also argues that the school environment should be designed to meet the students' needs. The design and the policies of the schools should be favorable for the school. A quality </a:t>
            </a:r>
            <a:r>
              <a:rPr lang="en-US" sz="2400" dirty="0" smtClean="0">
                <a:effectLst/>
                <a:latin typeface="Times New Roman" panose="02020603050405020304" pitchFamily="18" charset="0"/>
                <a:ea typeface="Calibri" panose="020F0502020204030204" pitchFamily="34" charset="0"/>
                <a:cs typeface="Times New Roman" panose="02020603050405020304" pitchFamily="18" charset="0"/>
              </a:rPr>
              <a:t>school-age </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environment should accommodate the needs of </a:t>
            </a:r>
            <a:r>
              <a:rPr lang="en-US" sz="2400" dirty="0" smtClean="0">
                <a:effectLst/>
                <a:latin typeface="Times New Roman" panose="02020603050405020304" pitchFamily="18" charset="0"/>
                <a:ea typeface="Calibri" panose="020F0502020204030204" pitchFamily="34" charset="0"/>
                <a:cs typeface="Times New Roman" panose="02020603050405020304" pitchFamily="18" charset="0"/>
              </a:rPr>
              <a:t>all</a:t>
            </a:r>
            <a:r>
              <a:rPr lang="en-US" sz="2400" baseline="0" dirty="0" smtClean="0">
                <a:effectLst/>
                <a:latin typeface="Times New Roman" panose="02020603050405020304" pitchFamily="18" charset="0"/>
                <a:ea typeface="Calibri" panose="020F0502020204030204" pitchFamily="34" charset="0"/>
                <a:cs typeface="Times New Roman" panose="02020603050405020304" pitchFamily="18" charset="0"/>
              </a:rPr>
              <a:t> children </a:t>
            </a:r>
            <a:r>
              <a:rPr lang="en-US" sz="2400" dirty="0" smtClean="0">
                <a:effectLst/>
                <a:latin typeface="Times New Roman" panose="02020603050405020304" pitchFamily="18" charset="0"/>
                <a:ea typeface="Calibri" panose="020F0502020204030204" pitchFamily="34" charset="0"/>
                <a:cs typeface="Times New Roman" panose="02020603050405020304" pitchFamily="18" charset="0"/>
              </a:rPr>
              <a:t>with </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different personality traits, skills, and </a:t>
            </a:r>
            <a:r>
              <a:rPr lang="en-US" sz="2400" dirty="0" smtClean="0">
                <a:effectLst/>
                <a:latin typeface="Times New Roman" panose="02020603050405020304" pitchFamily="18" charset="0"/>
                <a:ea typeface="Calibri" panose="020F0502020204030204" pitchFamily="34" charset="0"/>
                <a:cs typeface="Times New Roman" panose="02020603050405020304" pitchFamily="18" charset="0"/>
              </a:rPr>
              <a:t>abilities. More importantly, the</a:t>
            </a:r>
            <a:r>
              <a:rPr lang="en-US" sz="2400" baseline="0" dirty="0" smtClean="0">
                <a:effectLst/>
                <a:latin typeface="Times New Roman" panose="02020603050405020304" pitchFamily="18" charset="0"/>
                <a:ea typeface="Calibri" panose="020F0502020204030204" pitchFamily="34" charset="0"/>
                <a:cs typeface="Times New Roman" panose="02020603050405020304" pitchFamily="18" charset="0"/>
              </a:rPr>
              <a:t> environment should pave the way for cognitive and social development.</a:t>
            </a:r>
            <a:r>
              <a:rPr lang="en-US" sz="2400" dirty="0" smtClean="0">
                <a:effectLst/>
                <a:latin typeface="Times New Roman" panose="02020603050405020304" pitchFamily="18" charset="0"/>
                <a:ea typeface="Calibri" panose="020F0502020204030204" pitchFamily="34" charset="0"/>
                <a:cs typeface="Times New Roman" panose="02020603050405020304" pitchFamily="18" charset="0"/>
              </a:rPr>
              <a:t> Also, pre-school</a:t>
            </a:r>
            <a:r>
              <a:rPr lang="en-US" sz="2400" baseline="0" dirty="0" smtClean="0">
                <a:effectLst/>
                <a:latin typeface="Times New Roman" panose="02020603050405020304" pitchFamily="18" charset="0"/>
                <a:ea typeface="Calibri" panose="020F0502020204030204" pitchFamily="34" charset="0"/>
                <a:cs typeface="Times New Roman" panose="02020603050405020304" pitchFamily="18" charset="0"/>
              </a:rPr>
              <a:t> and kindergarten school-age environments </a:t>
            </a:r>
            <a:r>
              <a:rPr lang="en-US" sz="2400" dirty="0" smtClean="0">
                <a:effectLst/>
                <a:latin typeface="Times New Roman" panose="02020603050405020304" pitchFamily="18" charset="0"/>
                <a:ea typeface="Calibri" panose="020F0502020204030204" pitchFamily="34" charset="0"/>
                <a:cs typeface="Times New Roman" panose="02020603050405020304" pitchFamily="18" charset="0"/>
              </a:rPr>
              <a:t>needs </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of each </a:t>
            </a:r>
            <a:r>
              <a:rPr lang="en-US" sz="2400" dirty="0" smtClean="0">
                <a:effectLst/>
                <a:latin typeface="Times New Roman" panose="02020603050405020304" pitchFamily="18" charset="0"/>
                <a:ea typeface="Calibri" panose="020F0502020204030204" pitchFamily="34" charset="0"/>
                <a:cs typeface="Times New Roman" panose="02020603050405020304" pitchFamily="18" charset="0"/>
              </a:rPr>
              <a:t>child to be considered</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smtClean="0">
                <a:effectLst/>
                <a:latin typeface="Times New Roman" panose="02020603050405020304" pitchFamily="18" charset="0"/>
                <a:ea typeface="Calibri" panose="020F0502020204030204" pitchFamily="34" charset="0"/>
                <a:cs typeface="Times New Roman" panose="02020603050405020304" pitchFamily="18" charset="0"/>
              </a:rPr>
              <a:t> and the </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general performance </a:t>
            </a:r>
            <a:r>
              <a:rPr lang="en-US" sz="2400" dirty="0" smtClean="0">
                <a:effectLst/>
                <a:latin typeface="Times New Roman" panose="02020603050405020304" pitchFamily="18" charset="0"/>
                <a:ea typeface="Calibri" panose="020F0502020204030204" pitchFamily="34" charset="0"/>
                <a:cs typeface="Times New Roman" panose="02020603050405020304" pitchFamily="18" charset="0"/>
              </a:rPr>
              <a:t>ensured</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a:t>
            </a:r>
          </a:p>
          <a:p>
            <a:endParaRPr lang="en-US" sz="2400"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016BCE67-25B1-49FE-B539-4AD47E14EBB1}" type="slidenum">
              <a:rPr lang="en-US" smtClean="0"/>
              <a:t>3</a:t>
            </a:fld>
            <a:endParaRPr lang="en-US"/>
          </a:p>
        </p:txBody>
      </p:sp>
    </p:spTree>
    <p:extLst>
      <p:ext uri="{BB962C8B-B14F-4D97-AF65-F5344CB8AC3E}">
        <p14:creationId xmlns:p14="http://schemas.microsoft.com/office/powerpoint/2010/main" val="183701412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Physical space is an important element of ensuring a quality school environment. The physical environment space should be adequate to cater to the needs of all the students. Licensed dedicated space may include space used for buildings and playgrounds. Students in schools share resources and space. The licensed shared space should be well designed to cater to all the students and their different needs. According to </a:t>
            </a:r>
            <a:r>
              <a:rPr lang="en-US" sz="2400" cap="none" dirty="0">
                <a:effectLst/>
                <a:latin typeface="Times New Roman" panose="02020603050405020304" pitchFamily="18" charset="0"/>
                <a:ea typeface="Calibri" panose="020F0502020204030204" pitchFamily="34" charset="0"/>
                <a:cs typeface="Times New Roman" panose="02020603050405020304" pitchFamily="18" charset="0"/>
              </a:rPr>
              <a:t>Harzer, Weber &amp; Huebner (2017), t</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he licensed shared space should consider the difference between the students and have the ability to cater to the needs of all the students. The school board programs should be used to create and implement policies to be used in providing educational needs to students. The set programs should effectively be implemented. </a:t>
            </a:r>
          </a:p>
          <a:p>
            <a:endParaRPr lang="en-US" sz="2400"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016BCE67-25B1-49FE-B539-4AD47E14EBB1}" type="slidenum">
              <a:rPr lang="en-US" smtClean="0"/>
              <a:t>4</a:t>
            </a:fld>
            <a:endParaRPr lang="en-US"/>
          </a:p>
        </p:txBody>
      </p:sp>
    </p:spTree>
    <p:extLst>
      <p:ext uri="{BB962C8B-B14F-4D97-AF65-F5344CB8AC3E}">
        <p14:creationId xmlns:p14="http://schemas.microsoft.com/office/powerpoint/2010/main" val="71911804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dirty="0" smtClean="0">
                <a:effectLst/>
                <a:latin typeface="Times New Roman" panose="02020603050405020304" pitchFamily="18" charset="0"/>
                <a:ea typeface="Calibri" panose="020F0502020204030204" pitchFamily="34" charset="0"/>
                <a:cs typeface="Times New Roman" panose="02020603050405020304" pitchFamily="18" charset="0"/>
              </a:rPr>
              <a:t>Educators in p</a:t>
            </a:r>
            <a:r>
              <a:rPr lang="en-US" sz="2400" dirty="0" smtClean="0">
                <a:latin typeface="Times New Roman" panose="02020603050405020304" pitchFamily="18" charset="0"/>
                <a:ea typeface="Calibri" panose="020F0502020204030204" pitchFamily="34" charset="0"/>
                <a:cs typeface="Times New Roman" panose="02020603050405020304" pitchFamily="18" charset="0"/>
              </a:rPr>
              <a:t>re-school and kindergarten </a:t>
            </a:r>
            <a:r>
              <a:rPr lang="en-US" sz="2400" cap="none" dirty="0" smtClean="0">
                <a:effectLst/>
                <a:latin typeface="Times New Roman" panose="02020603050405020304" pitchFamily="18" charset="0"/>
                <a:ea typeface="Calibri" panose="020F0502020204030204" pitchFamily="34" charset="0"/>
                <a:cs typeface="Times New Roman" panose="02020603050405020304" pitchFamily="18" charset="0"/>
              </a:rPr>
              <a:t>schools </a:t>
            </a:r>
            <a:r>
              <a:rPr lang="en-US" sz="2400" dirty="0" smtClean="0">
                <a:effectLst/>
                <a:latin typeface="Times New Roman" panose="02020603050405020304" pitchFamily="18" charset="0"/>
                <a:ea typeface="Calibri" panose="020F0502020204030204" pitchFamily="34" charset="0"/>
                <a:cs typeface="Times New Roman" panose="02020603050405020304" pitchFamily="18" charset="0"/>
              </a:rPr>
              <a:t>have </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identified different challenges associated with creating a quality school environment. The challenges identified include lack of funds, few and untrained teachers, and lack of the institutions' required materials and resources. Schools require funds to help in the running of activities and programs in the organization. Lack of funding from external donors or the government can be an issue in implementing a quality school environment (</a:t>
            </a:r>
            <a:r>
              <a:rPr lang="en-US" sz="2400" cap="none" dirty="0">
                <a:effectLst/>
                <a:latin typeface="Times New Roman" panose="02020603050405020304" pitchFamily="18" charset="0"/>
                <a:ea typeface="Calibri" panose="020F0502020204030204" pitchFamily="34" charset="0"/>
                <a:cs typeface="Times New Roman" panose="02020603050405020304" pitchFamily="18" charset="0"/>
              </a:rPr>
              <a:t>Khudadad 2018). </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Few and untrained teachers undermine the efforts of creating an effective learning environment. Schools require certain resources such as classrooms and learning materials in the classroom, which are a part of a quality learning environment.</a:t>
            </a:r>
          </a:p>
          <a:p>
            <a:endParaRPr lang="en-US" sz="2400"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016BCE67-25B1-49FE-B539-4AD47E14EBB1}" type="slidenum">
              <a:rPr lang="en-US" smtClean="0"/>
              <a:t>5</a:t>
            </a:fld>
            <a:endParaRPr lang="en-US"/>
          </a:p>
        </p:txBody>
      </p:sp>
    </p:spTree>
    <p:extLst>
      <p:ext uri="{BB962C8B-B14F-4D97-AF65-F5344CB8AC3E}">
        <p14:creationId xmlns:p14="http://schemas.microsoft.com/office/powerpoint/2010/main" val="329956559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dirty="0" smtClean="0">
                <a:effectLst/>
                <a:latin typeface="Times New Roman" panose="02020603050405020304" pitchFamily="18" charset="0"/>
                <a:ea typeface="Calibri" panose="020F0502020204030204" pitchFamily="34" charset="0"/>
                <a:cs typeface="Times New Roman" panose="02020603050405020304" pitchFamily="18" charset="0"/>
              </a:rPr>
              <a:t>School</a:t>
            </a:r>
            <a:r>
              <a:rPr lang="en-US" sz="2400" baseline="0" dirty="0" smtClean="0">
                <a:effectLst/>
                <a:latin typeface="Times New Roman" panose="02020603050405020304" pitchFamily="18" charset="0"/>
                <a:ea typeface="Calibri" panose="020F0502020204030204" pitchFamily="34" charset="0"/>
                <a:cs typeface="Times New Roman" panose="02020603050405020304" pitchFamily="18" charset="0"/>
              </a:rPr>
              <a:t>-age kids should</a:t>
            </a:r>
            <a:r>
              <a:rPr lang="en-US" sz="2400" dirty="0" smtClean="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enroll in schools to ensure their educational needs are taken care of, and it is necessary to ensure that the educational outcome for the students is addressed. A learning environment that meets all the needs of the students should be met. A conducive environment consists of all the resources and materials needed to provide for the students' educational needs. A conducive learning environment should also be free from any external or internal distractions. Students should also be encouraged to exercise more, get adequate sleep, maintain healthy relationships with one another and teachers, and ensure proper nutrition and dieting. Efforts should be made to improve the learning environments of the students.</a:t>
            </a:r>
          </a:p>
          <a:p>
            <a:endParaRPr lang="en-US" sz="2400"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016BCE67-25B1-49FE-B539-4AD47E14EBB1}" type="slidenum">
              <a:rPr lang="en-US" smtClean="0"/>
              <a:t>6</a:t>
            </a:fld>
            <a:endParaRPr lang="en-US"/>
          </a:p>
        </p:txBody>
      </p:sp>
    </p:spTree>
    <p:extLst>
      <p:ext uri="{BB962C8B-B14F-4D97-AF65-F5344CB8AC3E}">
        <p14:creationId xmlns:p14="http://schemas.microsoft.com/office/powerpoint/2010/main" val="92219834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sp>
          <p:nvSpPr>
            <p:cNvPr id="15" name="Freeform 14"/>
            <p:cNvSpPr/>
            <p:nvPr/>
          </p:nvSpPr>
          <p:spPr>
            <a:xfrm>
              <a:off x="0" y="-7862"/>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02295244-D140-4591-8971-1D060ACF1F5E}" type="datetimeFigureOut">
              <a:rPr lang="en-US" smtClean="0"/>
              <a:t>12/10/2020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B2B7ED6-B7BE-4BFA-906D-A216D409FCEF}" type="slidenum">
              <a:rPr lang="en-US" smtClean="0"/>
              <a:t>‹#›</a:t>
            </a:fld>
            <a:endParaRPr lang="en-US"/>
          </a:p>
        </p:txBody>
      </p:sp>
    </p:spTree>
    <p:extLst>
      <p:ext uri="{BB962C8B-B14F-4D97-AF65-F5344CB8AC3E}">
        <p14:creationId xmlns:p14="http://schemas.microsoft.com/office/powerpoint/2010/main" val="41564278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02295244-D140-4591-8971-1D060ACF1F5E}" type="datetimeFigureOut">
              <a:rPr lang="en-US" smtClean="0"/>
              <a:t>12/10/2020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B2B7ED6-B7BE-4BFA-906D-A216D409FCEF}" type="slidenum">
              <a:rPr lang="en-US" smtClean="0"/>
              <a:t>‹#›</a:t>
            </a:fld>
            <a:endParaRPr lang="en-US"/>
          </a:p>
        </p:txBody>
      </p:sp>
    </p:spTree>
    <p:extLst>
      <p:ext uri="{BB962C8B-B14F-4D97-AF65-F5344CB8AC3E}">
        <p14:creationId xmlns:p14="http://schemas.microsoft.com/office/powerpoint/2010/main" val="988230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02295244-D140-4591-8971-1D060ACF1F5E}" type="datetimeFigureOut">
              <a:rPr lang="en-US" smtClean="0"/>
              <a:t>12/10/2020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B2B7ED6-B7BE-4BFA-906D-A216D409FCEF}" type="slidenum">
              <a:rPr lang="en-US" smtClean="0"/>
              <a:t>‹#›</a:t>
            </a:fld>
            <a:endParaRPr lang="en-US"/>
          </a:p>
        </p:txBody>
      </p:sp>
    </p:spTree>
    <p:extLst>
      <p:ext uri="{BB962C8B-B14F-4D97-AF65-F5344CB8AC3E}">
        <p14:creationId xmlns:p14="http://schemas.microsoft.com/office/powerpoint/2010/main" val="27685206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02295244-D140-4591-8971-1D060ACF1F5E}" type="datetimeFigureOut">
              <a:rPr lang="en-US" smtClean="0"/>
              <a:t>12/10/2020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B2B7ED6-B7BE-4BFA-906D-A216D409FCEF}" type="slidenum">
              <a:rPr lang="en-US" smtClean="0"/>
              <a:t>‹#›</a:t>
            </a:fld>
            <a:endParaRPr lang="en-US"/>
          </a:p>
        </p:txBody>
      </p:sp>
    </p:spTree>
    <p:extLst>
      <p:ext uri="{BB962C8B-B14F-4D97-AF65-F5344CB8AC3E}">
        <p14:creationId xmlns:p14="http://schemas.microsoft.com/office/powerpoint/2010/main" val="17760099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02295244-D140-4591-8971-1D060ACF1F5E}" type="datetimeFigureOut">
              <a:rPr lang="en-US" smtClean="0"/>
              <a:t>12/10/2020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B2B7ED6-B7BE-4BFA-906D-A216D409FCEF}" type="slidenum">
              <a:rPr lang="en-US" smtClean="0"/>
              <a:t>‹#›</a:t>
            </a:fld>
            <a:endParaRPr lang="en-US"/>
          </a:p>
        </p:txBody>
      </p:sp>
    </p:spTree>
    <p:extLst>
      <p:ext uri="{BB962C8B-B14F-4D97-AF65-F5344CB8AC3E}">
        <p14:creationId xmlns:p14="http://schemas.microsoft.com/office/powerpoint/2010/main" val="38847104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02295244-D140-4591-8971-1D060ACF1F5E}" type="datetimeFigureOut">
              <a:rPr lang="en-US" smtClean="0"/>
              <a:t>12/10/2020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B2B7ED6-B7BE-4BFA-906D-A216D409FCEF}" type="slidenum">
              <a:rPr lang="en-US" smtClean="0"/>
              <a:t>‹#›</a:t>
            </a:fld>
            <a:endParaRPr lang="en-US"/>
          </a:p>
        </p:txBody>
      </p:sp>
    </p:spTree>
    <p:extLst>
      <p:ext uri="{BB962C8B-B14F-4D97-AF65-F5344CB8AC3E}">
        <p14:creationId xmlns:p14="http://schemas.microsoft.com/office/powerpoint/2010/main" val="9991149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2295244-D140-4591-8971-1D060ACF1F5E}" type="datetimeFigureOut">
              <a:rPr lang="en-US" smtClean="0"/>
              <a:t>12/10/2020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B2B7ED6-B7BE-4BFA-906D-A216D409FCEF}" type="slidenum">
              <a:rPr lang="en-US" smtClean="0"/>
              <a:t>‹#›</a:t>
            </a:fld>
            <a:endParaRPr lang="en-US"/>
          </a:p>
        </p:txBody>
      </p:sp>
    </p:spTree>
    <p:extLst>
      <p:ext uri="{BB962C8B-B14F-4D97-AF65-F5344CB8AC3E}">
        <p14:creationId xmlns:p14="http://schemas.microsoft.com/office/powerpoint/2010/main" val="11702283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02295244-D140-4591-8971-1D060ACF1F5E}" type="datetimeFigureOut">
              <a:rPr lang="en-US" smtClean="0"/>
              <a:t>12/10/2020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B2B7ED6-B7BE-4BFA-906D-A216D409FCEF}" type="slidenum">
              <a:rPr lang="en-US" smtClean="0"/>
              <a:t>‹#›</a:t>
            </a:fld>
            <a:endParaRPr lang="en-US"/>
          </a:p>
        </p:txBody>
      </p:sp>
    </p:spTree>
    <p:extLst>
      <p:ext uri="{BB962C8B-B14F-4D97-AF65-F5344CB8AC3E}">
        <p14:creationId xmlns:p14="http://schemas.microsoft.com/office/powerpoint/2010/main" val="36444430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B2B7ED6-B7BE-4BFA-906D-A216D409FCEF}" type="slidenum">
              <a:rPr lang="en-US" smtClean="0"/>
              <a:t>‹#›</a:t>
            </a:fld>
            <a:endParaRPr lang="en-US"/>
          </a:p>
        </p:txBody>
      </p:sp>
      <p:sp>
        <p:nvSpPr>
          <p:cNvPr id="5" name="Date Placeholder 4"/>
          <p:cNvSpPr>
            <a:spLocks noGrp="1"/>
          </p:cNvSpPr>
          <p:nvPr>
            <p:ph type="dt" sz="half" idx="10"/>
          </p:nvPr>
        </p:nvSpPr>
        <p:spPr/>
        <p:txBody>
          <a:bodyPr/>
          <a:lstStyle/>
          <a:p>
            <a:fld id="{02295244-D140-4591-8971-1D060ACF1F5E}" type="datetimeFigureOut">
              <a:rPr lang="en-US" smtClean="0"/>
              <a:t>12/10/2020</a:t>
            </a:fld>
            <a:endParaRPr lang="en-US"/>
          </a:p>
        </p:txBody>
      </p:sp>
    </p:spTree>
    <p:extLst>
      <p:ext uri="{BB962C8B-B14F-4D97-AF65-F5344CB8AC3E}">
        <p14:creationId xmlns:p14="http://schemas.microsoft.com/office/powerpoint/2010/main" val="6832095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02295244-D140-4591-8971-1D060ACF1F5E}" type="datetimeFigureOut">
              <a:rPr lang="en-US" smtClean="0"/>
              <a:t>12/10/2020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B2B7ED6-B7BE-4BFA-906D-A216D409FCEF}" type="slidenum">
              <a:rPr lang="en-US" smtClean="0"/>
              <a:t>‹#›</a:t>
            </a:fld>
            <a:endParaRPr lang="en-US"/>
          </a:p>
        </p:txBody>
      </p:sp>
    </p:spTree>
    <p:extLst>
      <p:ext uri="{BB962C8B-B14F-4D97-AF65-F5344CB8AC3E}">
        <p14:creationId xmlns:p14="http://schemas.microsoft.com/office/powerpoint/2010/main" val="19483104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02295244-D140-4591-8971-1D060ACF1F5E}" type="datetimeFigureOut">
              <a:rPr lang="en-US" smtClean="0"/>
              <a:t>12/10/2020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B2B7ED6-B7BE-4BFA-906D-A216D409FCEF}"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20815984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02295244-D140-4591-8971-1D060ACF1F5E}" type="datetimeFigureOut">
              <a:rPr lang="en-US" smtClean="0"/>
              <a:t>12/10/2020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B2B7ED6-B7BE-4BFA-906D-A216D409FCEF}" type="slidenum">
              <a:rPr lang="en-US" smtClean="0"/>
              <a:t>‹#›</a:t>
            </a:fld>
            <a:endParaRPr lang="en-US"/>
          </a:p>
        </p:txBody>
      </p:sp>
    </p:spTree>
    <p:extLst>
      <p:ext uri="{BB962C8B-B14F-4D97-AF65-F5344CB8AC3E}">
        <p14:creationId xmlns:p14="http://schemas.microsoft.com/office/powerpoint/2010/main" val="124725582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02295244-D140-4591-8971-1D060ACF1F5E}" type="datetimeFigureOut">
              <a:rPr lang="en-US" smtClean="0"/>
              <a:t>12/10/2020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B2B7ED6-B7BE-4BFA-906D-A216D409FCEF}"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52091706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02295244-D140-4591-8971-1D060ACF1F5E}" type="datetimeFigureOut">
              <a:rPr lang="en-US" smtClean="0"/>
              <a:t>12/10/2020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B2B7ED6-B7BE-4BFA-906D-A216D409FCEF}" type="slidenum">
              <a:rPr lang="en-US" smtClean="0"/>
              <a:t>‹#›</a:t>
            </a:fld>
            <a:endParaRPr lang="en-US"/>
          </a:p>
        </p:txBody>
      </p:sp>
    </p:spTree>
    <p:extLst>
      <p:ext uri="{BB962C8B-B14F-4D97-AF65-F5344CB8AC3E}">
        <p14:creationId xmlns:p14="http://schemas.microsoft.com/office/powerpoint/2010/main" val="242922027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02295244-D140-4591-8971-1D060ACF1F5E}" type="datetimeFigureOut">
              <a:rPr lang="en-US" smtClean="0"/>
              <a:t>12/10/2020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B2B7ED6-B7BE-4BFA-906D-A216D409FCEF}" type="slidenum">
              <a:rPr lang="en-US" smtClean="0"/>
              <a:t>‹#›</a:t>
            </a:fld>
            <a:endParaRPr lang="en-US"/>
          </a:p>
        </p:txBody>
      </p:sp>
    </p:spTree>
    <p:extLst>
      <p:ext uri="{BB962C8B-B14F-4D97-AF65-F5344CB8AC3E}">
        <p14:creationId xmlns:p14="http://schemas.microsoft.com/office/powerpoint/2010/main" val="38652528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02295244-D140-4591-8971-1D060ACF1F5E}" type="datetimeFigureOut">
              <a:rPr lang="en-US" smtClean="0"/>
              <a:t>12/10/2020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B2B7ED6-B7BE-4BFA-906D-A216D409FCEF}" type="slidenum">
              <a:rPr lang="en-US" smtClean="0"/>
              <a:t>‹#›</a:t>
            </a:fld>
            <a:endParaRPr lang="en-US"/>
          </a:p>
        </p:txBody>
      </p:sp>
    </p:spTree>
    <p:extLst>
      <p:ext uri="{BB962C8B-B14F-4D97-AF65-F5344CB8AC3E}">
        <p14:creationId xmlns:p14="http://schemas.microsoft.com/office/powerpoint/2010/main" val="37595559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44" name="Group 43"/>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a:off x="0" y="4013200"/>
              <a:ext cx="448733" cy="2844800"/>
            </a:xfrm>
            <a:prstGeom prst="triangle">
              <a:avLst>
                <a:gd name="adj" fmla="val 0"/>
              </a:avLst>
            </a:pr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02295244-D140-4591-8971-1D060ACF1F5E}" type="datetimeFigureOut">
              <a:rPr lang="en-US" smtClean="0"/>
              <a:t>12/10/2020</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EB2B7ED6-B7BE-4BFA-906D-A216D409FCEF}" type="slidenum">
              <a:rPr lang="en-US" smtClean="0"/>
              <a:t>‹#›</a:t>
            </a:fld>
            <a:endParaRPr lang="en-US"/>
          </a:p>
        </p:txBody>
      </p:sp>
    </p:spTree>
    <p:extLst>
      <p:ext uri="{BB962C8B-B14F-4D97-AF65-F5344CB8AC3E}">
        <p14:creationId xmlns:p14="http://schemas.microsoft.com/office/powerpoint/2010/main" val="1417103351"/>
      </p:ext>
    </p:extLst>
  </p:cSld>
  <p:clrMap bg1="lt1" tx1="dk1" bg2="lt2" tx2="dk2" accent1="accent1" accent2="accent2" accent3="accent3" accent4="accent4" accent5="accent5" accent6="accent6" hlink="hlink" folHlink="folHlink"/>
  <p:sldLayoutIdLst>
    <p:sldLayoutId id="2147483708" r:id="rId1"/>
    <p:sldLayoutId id="2147483709" r:id="rId2"/>
    <p:sldLayoutId id="2147483710" r:id="rId3"/>
    <p:sldLayoutId id="2147483711" r:id="rId4"/>
    <p:sldLayoutId id="2147483712" r:id="rId5"/>
    <p:sldLayoutId id="2147483713" r:id="rId6"/>
    <p:sldLayoutId id="2147483714" r:id="rId7"/>
    <p:sldLayoutId id="2147483715" r:id="rId8"/>
    <p:sldLayoutId id="2147483716" r:id="rId9"/>
    <p:sldLayoutId id="2147483717" r:id="rId10"/>
    <p:sldLayoutId id="2147483718" r:id="rId11"/>
    <p:sldLayoutId id="2147483719" r:id="rId12"/>
    <p:sldLayoutId id="2147483720" r:id="rId13"/>
    <p:sldLayoutId id="2147483721" r:id="rId14"/>
    <p:sldLayoutId id="2147483722" r:id="rId15"/>
    <p:sldLayoutId id="2147483723"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5F3779-2D4E-4F13-9581-002475AB2143}"/>
              </a:ext>
            </a:extLst>
          </p:cNvPr>
          <p:cNvSpPr>
            <a:spLocks noGrp="1"/>
          </p:cNvSpPr>
          <p:nvPr>
            <p:ph type="ctrTitle"/>
          </p:nvPr>
        </p:nvSpPr>
        <p:spPr>
          <a:xfrm>
            <a:off x="1298713" y="1800901"/>
            <a:ext cx="8952192" cy="2787141"/>
          </a:xfrm>
        </p:spPr>
        <p:txBody>
          <a:bodyPr>
            <a:normAutofit/>
          </a:bodyPr>
          <a:lstStyle/>
          <a:p>
            <a:pPr algn="ctr"/>
            <a:r>
              <a:rPr lang="en-US" b="1" dirty="0">
                <a:latin typeface="Times New Roman" panose="02020603050405020304" pitchFamily="18" charset="0"/>
                <a:cs typeface="Times New Roman" panose="02020603050405020304" pitchFamily="18" charset="0"/>
              </a:rPr>
              <a:t>Quality School Environment </a:t>
            </a:r>
            <a:r>
              <a:rPr lang="en-US" dirty="0" smtClean="0">
                <a:latin typeface="Times New Roman" panose="02020603050405020304" pitchFamily="18" charset="0"/>
                <a:cs typeface="Times New Roman" panose="02020603050405020304" pitchFamily="18" charset="0"/>
              </a:rPr>
              <a:t/>
            </a:r>
            <a:br>
              <a:rPr lang="en-US" dirty="0" smtClean="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N</a:t>
            </a:r>
            <a:r>
              <a:rPr lang="en-US" sz="3600" dirty="0" smtClean="0">
                <a:latin typeface="Times New Roman" panose="02020603050405020304" pitchFamily="18" charset="0"/>
                <a:cs typeface="Times New Roman" panose="02020603050405020304" pitchFamily="18" charset="0"/>
              </a:rPr>
              <a:t>ame</a:t>
            </a:r>
            <a:br>
              <a:rPr lang="en-US" sz="3600" dirty="0" smtClean="0">
                <a:latin typeface="Times New Roman" panose="02020603050405020304" pitchFamily="18" charset="0"/>
                <a:cs typeface="Times New Roman" panose="02020603050405020304" pitchFamily="18" charset="0"/>
              </a:rPr>
            </a:br>
            <a:r>
              <a:rPr lang="en-US" sz="3600" dirty="0" smtClean="0">
                <a:latin typeface="Times New Roman" panose="02020603050405020304" pitchFamily="18" charset="0"/>
                <a:cs typeface="Times New Roman" panose="02020603050405020304" pitchFamily="18" charset="0"/>
              </a:rPr>
              <a:t>Institution</a:t>
            </a:r>
            <a:br>
              <a:rPr lang="en-US" sz="3600" dirty="0" smtClean="0">
                <a:latin typeface="Times New Roman" panose="02020603050405020304" pitchFamily="18" charset="0"/>
                <a:cs typeface="Times New Roman" panose="02020603050405020304" pitchFamily="18" charset="0"/>
              </a:rPr>
            </a:br>
            <a:r>
              <a:rPr lang="en-US" sz="3600" dirty="0" smtClean="0">
                <a:latin typeface="Times New Roman" panose="02020603050405020304" pitchFamily="18" charset="0"/>
                <a:cs typeface="Times New Roman" panose="02020603050405020304" pitchFamily="18" charset="0"/>
              </a:rPr>
              <a:t>Date </a:t>
            </a:r>
            <a:endParaRPr lang="en-US" sz="3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8088236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870DE5-1C67-4557-9DF2-CD7763422C82}"/>
              </a:ext>
            </a:extLst>
          </p:cNvPr>
          <p:cNvSpPr>
            <a:spLocks noGrp="1"/>
          </p:cNvSpPr>
          <p:nvPr>
            <p:ph type="ctrTitle"/>
          </p:nvPr>
        </p:nvSpPr>
        <p:spPr>
          <a:xfrm>
            <a:off x="967409" y="649357"/>
            <a:ext cx="9013204" cy="980660"/>
          </a:xfrm>
        </p:spPr>
        <p:txBody>
          <a:bodyPr/>
          <a:lstStyle/>
          <a:p>
            <a:pPr algn="ctr"/>
            <a:r>
              <a:rPr lang="en-US" sz="4000" dirty="0">
                <a:latin typeface="Times New Roman" panose="02020603050405020304" pitchFamily="18" charset="0"/>
                <a:cs typeface="Times New Roman" panose="02020603050405020304" pitchFamily="18" charset="0"/>
              </a:rPr>
              <a:t>Introduction </a:t>
            </a:r>
          </a:p>
        </p:txBody>
      </p:sp>
      <p:sp>
        <p:nvSpPr>
          <p:cNvPr id="3" name="Subtitle 2">
            <a:extLst>
              <a:ext uri="{FF2B5EF4-FFF2-40B4-BE49-F238E27FC236}">
                <a16:creationId xmlns:a16="http://schemas.microsoft.com/office/drawing/2014/main" id="{A59EA6AD-4966-4ED8-8DF0-D60CF2BDFF04}"/>
              </a:ext>
            </a:extLst>
          </p:cNvPr>
          <p:cNvSpPr>
            <a:spLocks noGrp="1"/>
          </p:cNvSpPr>
          <p:nvPr>
            <p:ph type="subTitle" idx="1"/>
          </p:nvPr>
        </p:nvSpPr>
        <p:spPr>
          <a:xfrm>
            <a:off x="781878" y="1802295"/>
            <a:ext cx="9198735" cy="4406347"/>
          </a:xfrm>
        </p:spPr>
        <p:txBody>
          <a:bodyPr>
            <a:normAutofit/>
          </a:bodyPr>
          <a:lstStyle/>
          <a:p>
            <a:pPr marL="342900" marR="0" indent="-342900" algn="l">
              <a:lnSpc>
                <a:spcPct val="107000"/>
              </a:lnSpc>
              <a:spcBef>
                <a:spcPts val="0"/>
              </a:spcBef>
              <a:spcAft>
                <a:spcPts val="800"/>
              </a:spcAft>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School-age serves as a firm basis for everyone’s educational journey, stretching from preschool until the present</a:t>
            </a:r>
            <a:r>
              <a:rPr lang="en-US" sz="2400" dirty="0" smtClean="0">
                <a:latin typeface="Times New Roman" panose="02020603050405020304" pitchFamily="18" charset="0"/>
                <a:cs typeface="Times New Roman" panose="02020603050405020304" pitchFamily="18" charset="0"/>
              </a:rPr>
              <a:t>.</a:t>
            </a:r>
          </a:p>
          <a:p>
            <a:pPr marL="342900" marR="0" indent="-342900" algn="l">
              <a:lnSpc>
                <a:spcPct val="107000"/>
              </a:lnSpc>
              <a:spcBef>
                <a:spcPts val="0"/>
              </a:spcBef>
              <a:spcAft>
                <a:spcPts val="800"/>
              </a:spcAft>
              <a:buFont typeface="Arial" panose="020B0604020202020204" pitchFamily="34" charset="0"/>
              <a:buChar char="•"/>
            </a:pPr>
            <a:r>
              <a:rPr lang="en-US" sz="2400" dirty="0" smtClean="0">
                <a:latin typeface="Times New Roman" panose="02020603050405020304" pitchFamily="18" charset="0"/>
                <a:ea typeface="Calibri" panose="020F0502020204030204" pitchFamily="34" charset="0"/>
                <a:cs typeface="Times New Roman" panose="02020603050405020304" pitchFamily="18" charset="0"/>
              </a:rPr>
              <a:t>Pre-school and kindergarten </a:t>
            </a:r>
            <a:r>
              <a:rPr lang="en-US" sz="2400" cap="none" dirty="0" smtClean="0">
                <a:effectLst/>
                <a:latin typeface="Times New Roman" panose="02020603050405020304" pitchFamily="18" charset="0"/>
                <a:ea typeface="Calibri" panose="020F0502020204030204" pitchFamily="34" charset="0"/>
                <a:cs typeface="Times New Roman" panose="02020603050405020304" pitchFamily="18" charset="0"/>
              </a:rPr>
              <a:t>schools needs to be supported with quality </a:t>
            </a:r>
            <a:r>
              <a:rPr lang="en-US" sz="2400" cap="none" dirty="0">
                <a:effectLst/>
                <a:latin typeface="Times New Roman" panose="02020603050405020304" pitchFamily="18" charset="0"/>
                <a:ea typeface="Calibri" panose="020F0502020204030204" pitchFamily="34" charset="0"/>
                <a:cs typeface="Times New Roman" panose="02020603050405020304" pitchFamily="18" charset="0"/>
              </a:rPr>
              <a:t>environment </a:t>
            </a:r>
            <a:r>
              <a:rPr lang="en-US" sz="2400" cap="none" dirty="0" smtClean="0">
                <a:effectLst/>
                <a:latin typeface="Times New Roman" panose="02020603050405020304" pitchFamily="18" charset="0"/>
                <a:ea typeface="Calibri" panose="020F0502020204030204" pitchFamily="34" charset="0"/>
                <a:cs typeface="Times New Roman" panose="02020603050405020304" pitchFamily="18" charset="0"/>
              </a:rPr>
              <a:t>for children’s cognitive development. </a:t>
            </a:r>
            <a:endParaRPr lang="en-US" sz="2400" cap="none" dirty="0">
              <a:effectLst/>
              <a:latin typeface="Times New Roman" panose="02020603050405020304" pitchFamily="18" charset="0"/>
              <a:ea typeface="Calibri" panose="020F0502020204030204" pitchFamily="34" charset="0"/>
              <a:cs typeface="Times New Roman" panose="02020603050405020304" pitchFamily="18" charset="0"/>
            </a:endParaRPr>
          </a:p>
          <a:p>
            <a:pPr marL="342900" marR="0" indent="-342900" algn="l">
              <a:lnSpc>
                <a:spcPct val="107000"/>
              </a:lnSpc>
              <a:spcBef>
                <a:spcPts val="0"/>
              </a:spcBef>
              <a:spcAft>
                <a:spcPts val="800"/>
              </a:spcAft>
              <a:buFont typeface="Arial" panose="020B0604020202020204" pitchFamily="34" charset="0"/>
              <a:buChar char="•"/>
            </a:pPr>
            <a:r>
              <a:rPr lang="en-US" sz="2400" cap="none" dirty="0">
                <a:effectLst/>
                <a:latin typeface="Times New Roman" panose="02020603050405020304" pitchFamily="18" charset="0"/>
                <a:ea typeface="Calibri" panose="020F0502020204030204" pitchFamily="34" charset="0"/>
                <a:cs typeface="Times New Roman" panose="02020603050405020304" pitchFamily="18" charset="0"/>
              </a:rPr>
              <a:t>Schools need a quality environment to conduct their learning activities.</a:t>
            </a:r>
          </a:p>
          <a:p>
            <a:pPr marL="342900" marR="0" indent="-342900" algn="l">
              <a:lnSpc>
                <a:spcPct val="107000"/>
              </a:lnSpc>
              <a:spcBef>
                <a:spcPts val="0"/>
              </a:spcBef>
              <a:spcAft>
                <a:spcPts val="800"/>
              </a:spcAft>
              <a:buFont typeface="Arial" panose="020B0604020202020204" pitchFamily="34" charset="0"/>
              <a:buChar char="•"/>
            </a:pPr>
            <a:r>
              <a:rPr lang="en-US" sz="2400" dirty="0" smtClean="0">
                <a:latin typeface="Times New Roman" panose="02020603050405020304" pitchFamily="18" charset="0"/>
                <a:ea typeface="Calibri" panose="020F0502020204030204" pitchFamily="34" charset="0"/>
                <a:cs typeface="Times New Roman" panose="02020603050405020304" pitchFamily="18" charset="0"/>
              </a:rPr>
              <a:t>Core elements of pre-school </a:t>
            </a:r>
            <a:r>
              <a:rPr lang="en-US" sz="2400" dirty="0">
                <a:latin typeface="Times New Roman" panose="02020603050405020304" pitchFamily="18" charset="0"/>
                <a:ea typeface="Calibri" panose="020F0502020204030204" pitchFamily="34" charset="0"/>
                <a:cs typeface="Times New Roman" panose="02020603050405020304" pitchFamily="18" charset="0"/>
              </a:rPr>
              <a:t>and kindergarten </a:t>
            </a:r>
            <a:r>
              <a:rPr lang="en-US" sz="2400" dirty="0" smtClean="0">
                <a:latin typeface="Times New Roman" panose="02020603050405020304" pitchFamily="18" charset="0"/>
                <a:ea typeface="Calibri" panose="020F0502020204030204" pitchFamily="34" charset="0"/>
                <a:cs typeface="Times New Roman" panose="02020603050405020304" pitchFamily="18" charset="0"/>
              </a:rPr>
              <a:t>learning environments include t</a:t>
            </a:r>
            <a:r>
              <a:rPr lang="en-US" sz="2400" cap="none" dirty="0" smtClean="0">
                <a:effectLst/>
                <a:latin typeface="Times New Roman" panose="02020603050405020304" pitchFamily="18" charset="0"/>
                <a:ea typeface="Calibri" panose="020F0502020204030204" pitchFamily="34" charset="0"/>
                <a:cs typeface="Times New Roman" panose="02020603050405020304" pitchFamily="18" charset="0"/>
              </a:rPr>
              <a:t>emporal</a:t>
            </a:r>
            <a:r>
              <a:rPr lang="en-US" sz="2400" cap="none" dirty="0">
                <a:effectLst/>
                <a:latin typeface="Times New Roman" panose="02020603050405020304" pitchFamily="18" charset="0"/>
                <a:ea typeface="Calibri" panose="020F0502020204030204" pitchFamily="34" charset="0"/>
                <a:cs typeface="Times New Roman" panose="02020603050405020304" pitchFamily="18" charset="0"/>
              </a:rPr>
              <a:t>, interpersonal, and physical </a:t>
            </a:r>
            <a:r>
              <a:rPr lang="en-US" sz="2400" cap="none" dirty="0" smtClean="0">
                <a:effectLst/>
                <a:latin typeface="Times New Roman" panose="02020603050405020304" pitchFamily="18" charset="0"/>
                <a:ea typeface="Calibri" panose="020F0502020204030204" pitchFamily="34" charset="0"/>
                <a:cs typeface="Times New Roman" panose="02020603050405020304" pitchFamily="18" charset="0"/>
              </a:rPr>
              <a:t>environments. </a:t>
            </a:r>
            <a:endParaRPr lang="en-US" sz="2400" cap="none" dirty="0">
              <a:effectLst/>
              <a:latin typeface="Times New Roman" panose="02020603050405020304" pitchFamily="18" charset="0"/>
              <a:ea typeface="Calibri" panose="020F0502020204030204" pitchFamily="34" charset="0"/>
              <a:cs typeface="Times New Roman" panose="02020603050405020304" pitchFamily="18" charset="0"/>
            </a:endParaRPr>
          </a:p>
          <a:p>
            <a:pPr marL="342900" marR="0" indent="-342900" algn="l">
              <a:lnSpc>
                <a:spcPct val="107000"/>
              </a:lnSpc>
              <a:spcBef>
                <a:spcPts val="0"/>
              </a:spcBef>
              <a:spcAft>
                <a:spcPts val="800"/>
              </a:spcAft>
              <a:buFont typeface="Arial" panose="020B0604020202020204" pitchFamily="34" charset="0"/>
              <a:buChar char="•"/>
            </a:pPr>
            <a:r>
              <a:rPr lang="en-US" sz="2400" dirty="0" smtClean="0">
                <a:latin typeface="Times New Roman" panose="02020603050405020304" pitchFamily="18" charset="0"/>
                <a:ea typeface="Calibri" panose="020F0502020204030204" pitchFamily="34" charset="0"/>
                <a:cs typeface="Times New Roman" panose="02020603050405020304" pitchFamily="18" charset="0"/>
              </a:rPr>
              <a:t>Quality school-age </a:t>
            </a:r>
            <a:r>
              <a:rPr lang="en-US" sz="2400" cap="none" dirty="0" smtClean="0">
                <a:effectLst/>
                <a:latin typeface="Times New Roman" panose="02020603050405020304" pitchFamily="18" charset="0"/>
                <a:ea typeface="Calibri" panose="020F0502020204030204" pitchFamily="34" charset="0"/>
                <a:cs typeface="Times New Roman" panose="02020603050405020304" pitchFamily="18" charset="0"/>
              </a:rPr>
              <a:t>environment </a:t>
            </a:r>
            <a:r>
              <a:rPr lang="en-US" sz="2400" cap="none" dirty="0">
                <a:effectLst/>
                <a:latin typeface="Times New Roman" panose="02020603050405020304" pitchFamily="18" charset="0"/>
                <a:ea typeface="Calibri" panose="020F0502020204030204" pitchFamily="34" charset="0"/>
                <a:cs typeface="Times New Roman" panose="02020603050405020304" pitchFamily="18" charset="0"/>
              </a:rPr>
              <a:t>is associated with good </a:t>
            </a:r>
            <a:r>
              <a:rPr lang="en-US" sz="2400" cap="none" dirty="0" smtClean="0">
                <a:effectLst/>
                <a:latin typeface="Times New Roman" panose="02020603050405020304" pitchFamily="18" charset="0"/>
                <a:ea typeface="Calibri" panose="020F0502020204030204" pitchFamily="34" charset="0"/>
                <a:cs typeface="Times New Roman" panose="02020603050405020304" pitchFamily="18" charset="0"/>
              </a:rPr>
              <a:t>performance for children. </a:t>
            </a:r>
            <a:endParaRPr lang="en-US" sz="2400" cap="none" dirty="0">
              <a:effectLst/>
              <a:latin typeface="Times New Roman" panose="02020603050405020304" pitchFamily="18" charset="0"/>
              <a:ea typeface="Calibri" panose="020F0502020204030204" pitchFamily="34" charset="0"/>
              <a:cs typeface="Times New Roman" panose="02020603050405020304" pitchFamily="18" charset="0"/>
            </a:endParaRPr>
          </a:p>
          <a:p>
            <a:pPr marL="342900" indent="-342900">
              <a:buFont typeface="Arial" panose="020B0604020202020204" pitchFamily="34" charset="0"/>
              <a:buChar char="•"/>
            </a:pPr>
            <a:endParaRPr lang="en-US" sz="2400" cap="none"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3260759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C77D98-EC54-4D8D-A16C-6DE0BF989643}"/>
              </a:ext>
            </a:extLst>
          </p:cNvPr>
          <p:cNvSpPr>
            <a:spLocks noGrp="1"/>
          </p:cNvSpPr>
          <p:nvPr>
            <p:ph type="ctrTitle"/>
          </p:nvPr>
        </p:nvSpPr>
        <p:spPr>
          <a:xfrm>
            <a:off x="1191985" y="800101"/>
            <a:ext cx="8788627" cy="816428"/>
          </a:xfrm>
        </p:spPr>
        <p:txBody>
          <a:bodyPr/>
          <a:lstStyle/>
          <a:p>
            <a:pPr algn="ctr"/>
            <a:r>
              <a:rPr lang="en-US" sz="4000" dirty="0">
                <a:latin typeface="Times New Roman" panose="02020603050405020304" pitchFamily="18" charset="0"/>
                <a:cs typeface="Times New Roman" panose="02020603050405020304" pitchFamily="18" charset="0"/>
              </a:rPr>
              <a:t>Literature Review </a:t>
            </a:r>
          </a:p>
        </p:txBody>
      </p:sp>
      <p:sp>
        <p:nvSpPr>
          <p:cNvPr id="3" name="Subtitle 2">
            <a:extLst>
              <a:ext uri="{FF2B5EF4-FFF2-40B4-BE49-F238E27FC236}">
                <a16:creationId xmlns:a16="http://schemas.microsoft.com/office/drawing/2014/main" id="{2C54F46B-F3C4-4A68-AEE9-0E9BC21E7C51}"/>
              </a:ext>
            </a:extLst>
          </p:cNvPr>
          <p:cNvSpPr>
            <a:spLocks noGrp="1"/>
          </p:cNvSpPr>
          <p:nvPr>
            <p:ph type="subTitle" idx="1"/>
          </p:nvPr>
        </p:nvSpPr>
        <p:spPr>
          <a:xfrm>
            <a:off x="734786" y="1812471"/>
            <a:ext cx="9245827" cy="4245428"/>
          </a:xfrm>
        </p:spPr>
        <p:txBody>
          <a:bodyPr>
            <a:normAutofit/>
          </a:bodyPr>
          <a:lstStyle/>
          <a:p>
            <a:pPr marL="342900" marR="0" indent="-342900" algn="l">
              <a:lnSpc>
                <a:spcPct val="107000"/>
              </a:lnSpc>
              <a:spcBef>
                <a:spcPts val="0"/>
              </a:spcBef>
              <a:spcAft>
                <a:spcPts val="800"/>
              </a:spcAft>
              <a:buFont typeface="Arial" panose="020B0604020202020204" pitchFamily="34" charset="0"/>
              <a:buChar char="•"/>
            </a:pPr>
            <a:r>
              <a:rPr lang="en-US" sz="2400" cap="none" dirty="0">
                <a:effectLst/>
                <a:latin typeface="Times New Roman" panose="02020603050405020304" pitchFamily="18" charset="0"/>
                <a:ea typeface="Calibri" panose="020F0502020204030204" pitchFamily="34" charset="0"/>
                <a:cs typeface="Times New Roman" panose="02020603050405020304" pitchFamily="18" charset="0"/>
              </a:rPr>
              <a:t>Different </a:t>
            </a:r>
            <a:r>
              <a:rPr lang="en-US" sz="2400" cap="none" dirty="0" smtClean="0">
                <a:effectLst/>
                <a:latin typeface="Times New Roman" panose="02020603050405020304" pitchFamily="18" charset="0"/>
                <a:ea typeface="Calibri" panose="020F0502020204030204" pitchFamily="34" charset="0"/>
                <a:cs typeface="Times New Roman" panose="02020603050405020304" pitchFamily="18" charset="0"/>
              </a:rPr>
              <a:t>researchers have </a:t>
            </a:r>
            <a:r>
              <a:rPr lang="en-US" sz="2400" cap="none" dirty="0">
                <a:effectLst/>
                <a:latin typeface="Times New Roman" panose="02020603050405020304" pitchFamily="18" charset="0"/>
                <a:ea typeface="Calibri" panose="020F0502020204030204" pitchFamily="34" charset="0"/>
                <a:cs typeface="Times New Roman" panose="02020603050405020304" pitchFamily="18" charset="0"/>
              </a:rPr>
              <a:t>different views on creating a </a:t>
            </a:r>
            <a:r>
              <a:rPr lang="en-US" sz="2400" cap="none" dirty="0" smtClean="0">
                <a:effectLst/>
                <a:latin typeface="Times New Roman" panose="02020603050405020304" pitchFamily="18" charset="0"/>
                <a:ea typeface="Calibri" panose="020F0502020204030204" pitchFamily="34" charset="0"/>
                <a:cs typeface="Times New Roman" panose="02020603050405020304" pitchFamily="18" charset="0"/>
              </a:rPr>
              <a:t>quality </a:t>
            </a:r>
            <a:r>
              <a:rPr lang="en-US" sz="2400" dirty="0" smtClean="0">
                <a:latin typeface="Times New Roman" panose="02020603050405020304" pitchFamily="18" charset="0"/>
                <a:ea typeface="Calibri" panose="020F0502020204030204" pitchFamily="34" charset="0"/>
                <a:cs typeface="Times New Roman" panose="02020603050405020304" pitchFamily="18" charset="0"/>
              </a:rPr>
              <a:t>p</a:t>
            </a:r>
            <a:r>
              <a:rPr lang="en-US" sz="2400" dirty="0" smtClean="0">
                <a:latin typeface="Times New Roman" panose="02020603050405020304" pitchFamily="18" charset="0"/>
                <a:ea typeface="Calibri" panose="020F0502020204030204" pitchFamily="34" charset="0"/>
                <a:cs typeface="Times New Roman" panose="02020603050405020304" pitchFamily="18" charset="0"/>
              </a:rPr>
              <a:t>re-school </a:t>
            </a:r>
            <a:r>
              <a:rPr lang="en-US" sz="2400" dirty="0">
                <a:latin typeface="Times New Roman" panose="02020603050405020304" pitchFamily="18" charset="0"/>
                <a:ea typeface="Calibri" panose="020F0502020204030204" pitchFamily="34" charset="0"/>
                <a:cs typeface="Times New Roman" panose="02020603050405020304" pitchFamily="18" charset="0"/>
              </a:rPr>
              <a:t>and kindergarten </a:t>
            </a:r>
            <a:r>
              <a:rPr lang="en-US" sz="2400" cap="none" dirty="0" smtClean="0">
                <a:effectLst/>
                <a:latin typeface="Times New Roman" panose="02020603050405020304" pitchFamily="18" charset="0"/>
                <a:ea typeface="Calibri" panose="020F0502020204030204" pitchFamily="34" charset="0"/>
                <a:cs typeface="Times New Roman" panose="02020603050405020304" pitchFamily="18" charset="0"/>
              </a:rPr>
              <a:t>school environments.</a:t>
            </a:r>
            <a:endParaRPr lang="en-US" sz="2400" cap="none" dirty="0">
              <a:effectLst/>
              <a:latin typeface="Times New Roman" panose="02020603050405020304" pitchFamily="18" charset="0"/>
              <a:ea typeface="Calibri" panose="020F0502020204030204" pitchFamily="34" charset="0"/>
              <a:cs typeface="Times New Roman" panose="02020603050405020304" pitchFamily="18" charset="0"/>
            </a:endParaRPr>
          </a:p>
          <a:p>
            <a:pPr marL="342900" marR="0" indent="-342900" algn="l">
              <a:lnSpc>
                <a:spcPct val="107000"/>
              </a:lnSpc>
              <a:spcBef>
                <a:spcPts val="0"/>
              </a:spcBef>
              <a:spcAft>
                <a:spcPts val="800"/>
              </a:spcAft>
              <a:buFont typeface="Arial" panose="020B0604020202020204" pitchFamily="34" charset="0"/>
              <a:buChar char="•"/>
            </a:pPr>
            <a:r>
              <a:rPr lang="en-US" sz="2400" cap="none" dirty="0">
                <a:effectLst/>
                <a:latin typeface="Times New Roman" panose="02020603050405020304" pitchFamily="18" charset="0"/>
                <a:ea typeface="Calibri" panose="020F0502020204030204" pitchFamily="34" charset="0"/>
                <a:cs typeface="Times New Roman" panose="02020603050405020304" pitchFamily="18" charset="0"/>
              </a:rPr>
              <a:t>According to </a:t>
            </a:r>
            <a:r>
              <a:rPr lang="en-US" sz="2400" cap="none" dirty="0" err="1">
                <a:effectLst/>
                <a:latin typeface="Times New Roman" panose="02020603050405020304" pitchFamily="18" charset="0"/>
                <a:ea typeface="Calibri" panose="020F0502020204030204" pitchFamily="34" charset="0"/>
                <a:cs typeface="Times New Roman" panose="02020603050405020304" pitchFamily="18" charset="0"/>
              </a:rPr>
              <a:t>Ickovics</a:t>
            </a:r>
            <a:r>
              <a:rPr lang="en-US" sz="2400" cap="none"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cap="none" dirty="0" smtClean="0">
                <a:latin typeface="Times New Roman" panose="02020603050405020304" pitchFamily="18" charset="0"/>
                <a:ea typeface="Calibri" panose="020F0502020204030204" pitchFamily="34" charset="0"/>
                <a:cs typeface="Times New Roman" panose="02020603050405020304" pitchFamily="18" charset="0"/>
              </a:rPr>
              <a:t>et al. </a:t>
            </a:r>
            <a:r>
              <a:rPr lang="en-US" sz="2400" cap="none" dirty="0">
                <a:latin typeface="Times New Roman" panose="02020603050405020304" pitchFamily="18" charset="0"/>
                <a:ea typeface="Calibri" panose="020F0502020204030204" pitchFamily="34" charset="0"/>
                <a:cs typeface="Times New Roman" panose="02020603050405020304" pitchFamily="18" charset="0"/>
              </a:rPr>
              <a:t>(2019), t</a:t>
            </a:r>
            <a:r>
              <a:rPr lang="en-US" sz="2400" cap="none" dirty="0">
                <a:effectLst/>
                <a:latin typeface="Times New Roman" panose="02020603050405020304" pitchFamily="18" charset="0"/>
                <a:ea typeface="Calibri" panose="020F0502020204030204" pitchFamily="34" charset="0"/>
                <a:cs typeface="Times New Roman" panose="02020603050405020304" pitchFamily="18" charset="0"/>
              </a:rPr>
              <a:t>he school environment is key to a student's performance.</a:t>
            </a:r>
          </a:p>
          <a:p>
            <a:pPr marL="342900" marR="0" indent="-342900" algn="l">
              <a:lnSpc>
                <a:spcPct val="107000"/>
              </a:lnSpc>
              <a:spcBef>
                <a:spcPts val="0"/>
              </a:spcBef>
              <a:spcAft>
                <a:spcPts val="800"/>
              </a:spcAft>
              <a:buFont typeface="Arial" panose="020B0604020202020204" pitchFamily="34" charset="0"/>
              <a:buChar char="•"/>
            </a:pPr>
            <a:r>
              <a:rPr lang="en-US" sz="2400" cap="none" dirty="0" smtClean="0">
                <a:effectLst/>
                <a:latin typeface="Times New Roman" panose="02020603050405020304" pitchFamily="18" charset="0"/>
                <a:ea typeface="Calibri" panose="020F0502020204030204" pitchFamily="34" charset="0"/>
                <a:cs typeface="Times New Roman" panose="02020603050405020304" pitchFamily="18" charset="0"/>
              </a:rPr>
              <a:t>Learning </a:t>
            </a:r>
            <a:r>
              <a:rPr lang="en-US" sz="2400" cap="none" dirty="0">
                <a:effectLst/>
                <a:latin typeface="Times New Roman" panose="02020603050405020304" pitchFamily="18" charset="0"/>
                <a:ea typeface="Calibri" panose="020F0502020204030204" pitchFamily="34" charset="0"/>
                <a:cs typeface="Times New Roman" panose="02020603050405020304" pitchFamily="18" charset="0"/>
              </a:rPr>
              <a:t>environment should be designed to meet the needs of children.</a:t>
            </a:r>
          </a:p>
          <a:p>
            <a:pPr marL="342900" indent="-342900" algn="l">
              <a:buFont typeface="Arial" panose="020B0604020202020204" pitchFamily="34" charset="0"/>
              <a:buChar char="•"/>
            </a:pPr>
            <a:r>
              <a:rPr lang="en-US" sz="2400" dirty="0">
                <a:latin typeface="Times New Roman" panose="02020603050405020304" pitchFamily="18" charset="0"/>
                <a:ea typeface="Calibri" panose="020F0502020204030204" pitchFamily="34" charset="0"/>
                <a:cs typeface="Times New Roman" panose="02020603050405020304" pitchFamily="18" charset="0"/>
              </a:rPr>
              <a:t>Pre-school and kindergarten </a:t>
            </a:r>
            <a:r>
              <a:rPr lang="en-US" sz="2400" dirty="0" smtClean="0">
                <a:latin typeface="Times New Roman" panose="02020603050405020304" pitchFamily="18" charset="0"/>
                <a:ea typeface="Calibri" panose="020F0502020204030204" pitchFamily="34" charset="0"/>
                <a:cs typeface="Times New Roman" panose="02020603050405020304" pitchFamily="18" charset="0"/>
              </a:rPr>
              <a:t>school environment </a:t>
            </a:r>
            <a:r>
              <a:rPr lang="en-US" sz="2400" cap="none" dirty="0">
                <a:effectLst/>
                <a:latin typeface="Times New Roman" panose="02020603050405020304" pitchFamily="18" charset="0"/>
                <a:ea typeface="Calibri" panose="020F0502020204030204" pitchFamily="34" charset="0"/>
                <a:cs typeface="Times New Roman" panose="02020603050405020304" pitchFamily="18" charset="0"/>
              </a:rPr>
              <a:t>should accommodate the needs of students</a:t>
            </a:r>
            <a:endParaRPr lang="en-US" sz="2400" cap="none"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382289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FF09F7-A985-4AEA-8544-35393F61E951}"/>
              </a:ext>
            </a:extLst>
          </p:cNvPr>
          <p:cNvSpPr>
            <a:spLocks noGrp="1"/>
          </p:cNvSpPr>
          <p:nvPr>
            <p:ph type="title"/>
          </p:nvPr>
        </p:nvSpPr>
        <p:spPr>
          <a:xfrm>
            <a:off x="732198" y="586793"/>
            <a:ext cx="8338650" cy="1278466"/>
          </a:xfrm>
        </p:spPr>
        <p:txBody>
          <a:bodyPr>
            <a:normAutofit/>
          </a:bodyPr>
          <a:lstStyle/>
          <a:p>
            <a:pPr algn="ctr"/>
            <a:r>
              <a:rPr lang="en-US" sz="4000" dirty="0">
                <a:latin typeface="Times New Roman" panose="02020603050405020304" pitchFamily="18" charset="0"/>
                <a:cs typeface="Times New Roman" panose="02020603050405020304" pitchFamily="18" charset="0"/>
              </a:rPr>
              <a:t>Physical environment </a:t>
            </a:r>
          </a:p>
        </p:txBody>
      </p:sp>
      <p:sp>
        <p:nvSpPr>
          <p:cNvPr id="3" name="Subtitle 2">
            <a:extLst>
              <a:ext uri="{FF2B5EF4-FFF2-40B4-BE49-F238E27FC236}">
                <a16:creationId xmlns:a16="http://schemas.microsoft.com/office/drawing/2014/main" id="{D556065E-9856-4703-8ED5-8FDA547C8109}"/>
              </a:ext>
            </a:extLst>
          </p:cNvPr>
          <p:cNvSpPr>
            <a:spLocks noGrp="1"/>
          </p:cNvSpPr>
          <p:nvPr>
            <p:ph idx="1"/>
          </p:nvPr>
        </p:nvSpPr>
        <p:spPr>
          <a:xfrm>
            <a:off x="938269" y="2416876"/>
            <a:ext cx="5316227" cy="3699111"/>
          </a:xfrm>
        </p:spPr>
        <p:txBody>
          <a:bodyPr>
            <a:normAutofit lnSpcReduction="10000"/>
          </a:bodyPr>
          <a:lstStyle/>
          <a:p>
            <a:pPr marL="342900" marR="0" indent="-342900" algn="l">
              <a:lnSpc>
                <a:spcPct val="107000"/>
              </a:lnSpc>
              <a:spcBef>
                <a:spcPts val="0"/>
              </a:spcBef>
              <a:spcAft>
                <a:spcPts val="800"/>
              </a:spcAft>
              <a:buFont typeface="Arial" panose="020B0604020202020204" pitchFamily="34" charset="0"/>
              <a:buChar char="•"/>
            </a:pPr>
            <a:r>
              <a:rPr lang="en-US" sz="2400" cap="none" dirty="0">
                <a:effectLst/>
                <a:latin typeface="Times New Roman" panose="02020603050405020304" pitchFamily="18" charset="0"/>
                <a:ea typeface="Calibri" panose="020F0502020204030204" pitchFamily="34" charset="0"/>
                <a:cs typeface="Times New Roman" panose="02020603050405020304" pitchFamily="18" charset="0"/>
              </a:rPr>
              <a:t>The physical space in the institution is important.</a:t>
            </a:r>
          </a:p>
          <a:p>
            <a:pPr marL="342900" marR="0" indent="-342900" algn="l">
              <a:lnSpc>
                <a:spcPct val="107000"/>
              </a:lnSpc>
              <a:spcBef>
                <a:spcPts val="0"/>
              </a:spcBef>
              <a:spcAft>
                <a:spcPts val="800"/>
              </a:spcAft>
              <a:buFont typeface="Arial" panose="020B0604020202020204" pitchFamily="34" charset="0"/>
              <a:buChar char="•"/>
            </a:pPr>
            <a:r>
              <a:rPr lang="en-US" sz="2400" cap="none" dirty="0">
                <a:effectLst/>
                <a:latin typeface="Times New Roman" panose="02020603050405020304" pitchFamily="18" charset="0"/>
                <a:ea typeface="Calibri" panose="020F0502020204030204" pitchFamily="34" charset="0"/>
                <a:cs typeface="Times New Roman" panose="02020603050405020304" pitchFamily="18" charset="0"/>
              </a:rPr>
              <a:t>Licensed dedicated space should be considered. </a:t>
            </a:r>
          </a:p>
          <a:p>
            <a:pPr marL="342900" marR="0" indent="-342900" algn="l">
              <a:lnSpc>
                <a:spcPct val="107000"/>
              </a:lnSpc>
              <a:spcBef>
                <a:spcPts val="0"/>
              </a:spcBef>
              <a:spcAft>
                <a:spcPts val="800"/>
              </a:spcAft>
              <a:buFont typeface="Arial" panose="020B0604020202020204" pitchFamily="34" charset="0"/>
              <a:buChar char="•"/>
            </a:pPr>
            <a:r>
              <a:rPr lang="en-US" sz="2400" cap="none" dirty="0">
                <a:effectLst/>
                <a:latin typeface="Times New Roman" panose="02020603050405020304" pitchFamily="18" charset="0"/>
                <a:ea typeface="Calibri" panose="020F0502020204030204" pitchFamily="34" charset="0"/>
                <a:cs typeface="Times New Roman" panose="02020603050405020304" pitchFamily="18" charset="0"/>
              </a:rPr>
              <a:t>The licensed shared space should also be put into consideration.</a:t>
            </a:r>
          </a:p>
          <a:p>
            <a:pPr>
              <a:lnSpc>
                <a:spcPct val="107000"/>
              </a:lnSpc>
              <a:spcBef>
                <a:spcPts val="0"/>
              </a:spcBef>
              <a:spcAft>
                <a:spcPts val="800"/>
              </a:spcAft>
              <a:buFont typeface="Arial" panose="020B0604020202020204" pitchFamily="34" charset="0"/>
              <a:buChar char="•"/>
            </a:pPr>
            <a:r>
              <a:rPr lang="en-US" sz="2400" dirty="0">
                <a:latin typeface="Times New Roman" panose="02020603050405020304" pitchFamily="18" charset="0"/>
                <a:ea typeface="Calibri" panose="020F0502020204030204" pitchFamily="34" charset="0"/>
                <a:cs typeface="Times New Roman" panose="02020603050405020304" pitchFamily="18" charset="0"/>
              </a:rPr>
              <a:t>Pre-school and kindergarten </a:t>
            </a:r>
            <a:r>
              <a:rPr lang="en-US" sz="2400" dirty="0" smtClean="0">
                <a:latin typeface="Times New Roman" panose="02020603050405020304" pitchFamily="18" charset="0"/>
                <a:ea typeface="Calibri" panose="020F0502020204030204" pitchFamily="34" charset="0"/>
                <a:cs typeface="Times New Roman" panose="02020603050405020304" pitchFamily="18" charset="0"/>
              </a:rPr>
              <a:t>school </a:t>
            </a:r>
            <a:r>
              <a:rPr lang="en-US" sz="2400" cap="none" dirty="0" smtClean="0">
                <a:effectLst/>
                <a:latin typeface="Times New Roman" panose="02020603050405020304" pitchFamily="18" charset="0"/>
                <a:ea typeface="Calibri" panose="020F0502020204030204" pitchFamily="34" charset="0"/>
                <a:cs typeface="Times New Roman" panose="02020603050405020304" pitchFamily="18" charset="0"/>
              </a:rPr>
              <a:t>board </a:t>
            </a:r>
            <a:r>
              <a:rPr lang="en-US" sz="2400" cap="none" dirty="0">
                <a:effectLst/>
                <a:latin typeface="Times New Roman" panose="02020603050405020304" pitchFamily="18" charset="0"/>
                <a:ea typeface="Calibri" panose="020F0502020204030204" pitchFamily="34" charset="0"/>
                <a:cs typeface="Times New Roman" panose="02020603050405020304" pitchFamily="18" charset="0"/>
              </a:rPr>
              <a:t>programs should be well designed to meet the student's needs.</a:t>
            </a:r>
          </a:p>
          <a:p>
            <a:pPr marL="342900" indent="-342900">
              <a:buFont typeface="Arial" panose="020B0604020202020204" pitchFamily="34" charset="0"/>
              <a:buChar char="•"/>
            </a:pPr>
            <a:endParaRPr lang="en-US" sz="2400" cap="none" dirty="0">
              <a:latin typeface="Times New Roman" panose="02020603050405020304" pitchFamily="18" charset="0"/>
              <a:cs typeface="Times New Roman" panose="02020603050405020304" pitchFamily="18" charset="0"/>
            </a:endParaRPr>
          </a:p>
        </p:txBody>
      </p:sp>
      <p:pic>
        <p:nvPicPr>
          <p:cNvPr id="1026" name="Picture 2" descr="teachnowaug15c2 [licensed for non-commercial use only] / Designing the physical  environment of the classroom, including technology">
            <a:extLst>
              <a:ext uri="{FF2B5EF4-FFF2-40B4-BE49-F238E27FC236}">
                <a16:creationId xmlns:a16="http://schemas.microsoft.com/office/drawing/2014/main" id="{446AB2F9-081E-44D2-984B-EE3A0CEB57A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18006" y="2533339"/>
            <a:ext cx="4244735" cy="32228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4578177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ABC626-63FD-4BAF-8787-F1753205562C}"/>
              </a:ext>
            </a:extLst>
          </p:cNvPr>
          <p:cNvSpPr>
            <a:spLocks noGrp="1"/>
          </p:cNvSpPr>
          <p:nvPr>
            <p:ph type="ctrTitle"/>
          </p:nvPr>
        </p:nvSpPr>
        <p:spPr>
          <a:xfrm>
            <a:off x="898071" y="685801"/>
            <a:ext cx="9082542" cy="1143000"/>
          </a:xfrm>
        </p:spPr>
        <p:txBody>
          <a:bodyPr>
            <a:normAutofit fontScale="90000"/>
          </a:bodyPr>
          <a:lstStyle/>
          <a:p>
            <a:pPr algn="ctr"/>
            <a:r>
              <a:rPr lang="en-US" sz="1800" dirty="0">
                <a:effectLst/>
                <a:latin typeface="Calibri" panose="020F0502020204030204" pitchFamily="34" charset="0"/>
                <a:ea typeface="Calibri" panose="020F0502020204030204" pitchFamily="34" charset="0"/>
                <a:cs typeface="Times New Roman" panose="02020603050405020304" pitchFamily="18" charset="0"/>
              </a:rPr>
              <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r>
              <a:rPr lang="en-US" sz="4000" dirty="0">
                <a:latin typeface="Times New Roman" panose="02020603050405020304" pitchFamily="18" charset="0"/>
                <a:ea typeface="Calibri" panose="020F0502020204030204" pitchFamily="34" charset="0"/>
                <a:cs typeface="Times New Roman" panose="02020603050405020304" pitchFamily="18" charset="0"/>
              </a:rPr>
              <a:t>Challenges in creating a quality school environment</a:t>
            </a:r>
            <a:endParaRPr lang="en-US" sz="4000" dirty="0">
              <a:latin typeface="Times New Roman" panose="02020603050405020304" pitchFamily="18" charset="0"/>
              <a:cs typeface="Times New Roman" panose="02020603050405020304" pitchFamily="18" charset="0"/>
            </a:endParaRPr>
          </a:p>
        </p:txBody>
      </p:sp>
      <p:sp>
        <p:nvSpPr>
          <p:cNvPr id="3" name="Subtitle 2">
            <a:extLst>
              <a:ext uri="{FF2B5EF4-FFF2-40B4-BE49-F238E27FC236}">
                <a16:creationId xmlns:a16="http://schemas.microsoft.com/office/drawing/2014/main" id="{67EDA829-D995-46D3-A103-A41B08E03B38}"/>
              </a:ext>
            </a:extLst>
          </p:cNvPr>
          <p:cNvSpPr>
            <a:spLocks noGrp="1"/>
          </p:cNvSpPr>
          <p:nvPr>
            <p:ph type="subTitle" idx="1"/>
          </p:nvPr>
        </p:nvSpPr>
        <p:spPr>
          <a:xfrm>
            <a:off x="702128" y="2139043"/>
            <a:ext cx="9470571" cy="4033156"/>
          </a:xfrm>
        </p:spPr>
        <p:txBody>
          <a:bodyPr>
            <a:normAutofit/>
          </a:bodyPr>
          <a:lstStyle/>
          <a:p>
            <a:pPr marL="342900" marR="0" indent="-342900" algn="l">
              <a:lnSpc>
                <a:spcPct val="107000"/>
              </a:lnSpc>
              <a:spcBef>
                <a:spcPts val="0"/>
              </a:spcBef>
              <a:spcAft>
                <a:spcPts val="800"/>
              </a:spcAft>
              <a:buFont typeface="Arial" panose="020B0604020202020204" pitchFamily="34" charset="0"/>
              <a:buChar char="•"/>
            </a:pPr>
            <a:r>
              <a:rPr lang="en-US" sz="2400" cap="none" dirty="0">
                <a:effectLst/>
                <a:latin typeface="Times New Roman" panose="02020603050405020304" pitchFamily="18" charset="0"/>
                <a:ea typeface="Calibri" panose="020F0502020204030204" pitchFamily="34" charset="0"/>
                <a:cs typeface="Times New Roman" panose="02020603050405020304" pitchFamily="18" charset="0"/>
              </a:rPr>
              <a:t>Lack of funding in the </a:t>
            </a:r>
            <a:r>
              <a:rPr lang="en-US" sz="2400" dirty="0" smtClean="0">
                <a:latin typeface="Times New Roman" panose="02020603050405020304" pitchFamily="18" charset="0"/>
                <a:ea typeface="Calibri" panose="020F0502020204030204" pitchFamily="34" charset="0"/>
                <a:cs typeface="Times New Roman" panose="02020603050405020304" pitchFamily="18" charset="0"/>
              </a:rPr>
              <a:t>p</a:t>
            </a:r>
            <a:r>
              <a:rPr lang="en-US" sz="2400" dirty="0" smtClean="0">
                <a:latin typeface="Times New Roman" panose="02020603050405020304" pitchFamily="18" charset="0"/>
                <a:ea typeface="Calibri" panose="020F0502020204030204" pitchFamily="34" charset="0"/>
                <a:cs typeface="Times New Roman" panose="02020603050405020304" pitchFamily="18" charset="0"/>
              </a:rPr>
              <a:t>re-school </a:t>
            </a:r>
            <a:r>
              <a:rPr lang="en-US" sz="2400" dirty="0">
                <a:latin typeface="Times New Roman" panose="02020603050405020304" pitchFamily="18" charset="0"/>
                <a:ea typeface="Calibri" panose="020F0502020204030204" pitchFamily="34" charset="0"/>
                <a:cs typeface="Times New Roman" panose="02020603050405020304" pitchFamily="18" charset="0"/>
              </a:rPr>
              <a:t>and kindergarten schools </a:t>
            </a:r>
            <a:endParaRPr lang="en-US" sz="2400" cap="none" dirty="0">
              <a:effectLst/>
              <a:latin typeface="Times New Roman" panose="02020603050405020304" pitchFamily="18" charset="0"/>
              <a:ea typeface="Calibri" panose="020F0502020204030204" pitchFamily="34" charset="0"/>
              <a:cs typeface="Times New Roman" panose="02020603050405020304" pitchFamily="18" charset="0"/>
            </a:endParaRPr>
          </a:p>
          <a:p>
            <a:pPr marL="342900" marR="0" indent="-342900" algn="l">
              <a:lnSpc>
                <a:spcPct val="107000"/>
              </a:lnSpc>
              <a:spcBef>
                <a:spcPts val="0"/>
              </a:spcBef>
              <a:spcAft>
                <a:spcPts val="800"/>
              </a:spcAft>
              <a:buFont typeface="Arial" panose="020B0604020202020204" pitchFamily="34" charset="0"/>
              <a:buChar char="•"/>
            </a:pPr>
            <a:r>
              <a:rPr lang="en-US" sz="2400" cap="none" dirty="0">
                <a:effectLst/>
                <a:latin typeface="Times New Roman" panose="02020603050405020304" pitchFamily="18" charset="0"/>
                <a:ea typeface="Calibri" panose="020F0502020204030204" pitchFamily="34" charset="0"/>
                <a:cs typeface="Times New Roman" panose="02020603050405020304" pitchFamily="18" charset="0"/>
              </a:rPr>
              <a:t>Few and untrained teachers</a:t>
            </a:r>
          </a:p>
          <a:p>
            <a:pPr marL="342900" marR="0" indent="-342900" algn="l">
              <a:lnSpc>
                <a:spcPct val="107000"/>
              </a:lnSpc>
              <a:spcBef>
                <a:spcPts val="0"/>
              </a:spcBef>
              <a:spcAft>
                <a:spcPts val="800"/>
              </a:spcAft>
              <a:buFont typeface="Arial" panose="020B0604020202020204" pitchFamily="34" charset="0"/>
              <a:buChar char="•"/>
            </a:pPr>
            <a:r>
              <a:rPr lang="en-US" sz="2400" cap="none" dirty="0">
                <a:effectLst/>
                <a:latin typeface="Times New Roman" panose="02020603050405020304" pitchFamily="18" charset="0"/>
                <a:ea typeface="Calibri" panose="020F0502020204030204" pitchFamily="34" charset="0"/>
                <a:cs typeface="Times New Roman" panose="02020603050405020304" pitchFamily="18" charset="0"/>
              </a:rPr>
              <a:t>Lack of necessary resources and materials </a:t>
            </a:r>
          </a:p>
          <a:p>
            <a:pPr marL="342900" indent="-342900">
              <a:buFont typeface="Arial" panose="020B0604020202020204" pitchFamily="34" charset="0"/>
              <a:buChar char="•"/>
            </a:pPr>
            <a:endParaRPr lang="en-US" sz="2400" cap="none" dirty="0">
              <a:latin typeface="Times New Roman" panose="02020603050405020304" pitchFamily="18" charset="0"/>
              <a:cs typeface="Times New Roman" panose="02020603050405020304" pitchFamily="18" charset="0"/>
            </a:endParaRPr>
          </a:p>
        </p:txBody>
      </p:sp>
      <p:pic>
        <p:nvPicPr>
          <p:cNvPr id="2050" name="Picture 2" descr="Safe and Sanitary School Environments">
            <a:extLst>
              <a:ext uri="{FF2B5EF4-FFF2-40B4-BE49-F238E27FC236}">
                <a16:creationId xmlns:a16="http://schemas.microsoft.com/office/drawing/2014/main" id="{67E7A197-3EA6-41F4-8DED-60A59E8C030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84026" y="3785664"/>
            <a:ext cx="8496587" cy="25701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978841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6B1BEF-2628-414D-8C4E-15141E6433A1}"/>
              </a:ext>
            </a:extLst>
          </p:cNvPr>
          <p:cNvSpPr>
            <a:spLocks noGrp="1"/>
          </p:cNvSpPr>
          <p:nvPr>
            <p:ph type="ctrTitle"/>
          </p:nvPr>
        </p:nvSpPr>
        <p:spPr>
          <a:xfrm>
            <a:off x="930729" y="636814"/>
            <a:ext cx="9049884" cy="1110343"/>
          </a:xfrm>
        </p:spPr>
        <p:txBody>
          <a:bodyPr/>
          <a:lstStyle/>
          <a:p>
            <a:pPr algn="ctr"/>
            <a:r>
              <a:rPr lang="en-US" sz="1800" dirty="0">
                <a:effectLst/>
                <a:latin typeface="Calibri" panose="020F0502020204030204" pitchFamily="34" charset="0"/>
                <a:ea typeface="Calibri" panose="020F0502020204030204" pitchFamily="34" charset="0"/>
                <a:cs typeface="Times New Roman" panose="02020603050405020304" pitchFamily="18" charset="0"/>
              </a:rPr>
              <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r>
              <a:rPr lang="en-US" sz="4000" dirty="0">
                <a:latin typeface="Times New Roman" panose="02020603050405020304" pitchFamily="18" charset="0"/>
                <a:ea typeface="Calibri" panose="020F0502020204030204" pitchFamily="34" charset="0"/>
                <a:cs typeface="Times New Roman" panose="02020603050405020304" pitchFamily="18" charset="0"/>
              </a:rPr>
              <a:t>Conclusion</a:t>
            </a:r>
            <a:endParaRPr lang="en-US" sz="4000" dirty="0">
              <a:latin typeface="Times New Roman" panose="02020603050405020304" pitchFamily="18" charset="0"/>
              <a:cs typeface="Times New Roman" panose="02020603050405020304" pitchFamily="18" charset="0"/>
            </a:endParaRPr>
          </a:p>
        </p:txBody>
      </p:sp>
      <p:sp>
        <p:nvSpPr>
          <p:cNvPr id="3" name="Subtitle 2">
            <a:extLst>
              <a:ext uri="{FF2B5EF4-FFF2-40B4-BE49-F238E27FC236}">
                <a16:creationId xmlns:a16="http://schemas.microsoft.com/office/drawing/2014/main" id="{B91F4B2E-E9B5-40E4-BFB3-1649620AA3AD}"/>
              </a:ext>
            </a:extLst>
          </p:cNvPr>
          <p:cNvSpPr>
            <a:spLocks noGrp="1"/>
          </p:cNvSpPr>
          <p:nvPr>
            <p:ph type="subTitle" idx="1"/>
          </p:nvPr>
        </p:nvSpPr>
        <p:spPr>
          <a:xfrm>
            <a:off x="930729" y="1926771"/>
            <a:ext cx="9372600" cy="4294415"/>
          </a:xfrm>
        </p:spPr>
        <p:txBody>
          <a:bodyPr>
            <a:normAutofit/>
          </a:bodyPr>
          <a:lstStyle/>
          <a:p>
            <a:pPr marL="342900" marR="0" indent="-342900" algn="l">
              <a:lnSpc>
                <a:spcPct val="107000"/>
              </a:lnSpc>
              <a:spcBef>
                <a:spcPts val="0"/>
              </a:spcBef>
              <a:spcAft>
                <a:spcPts val="800"/>
              </a:spcAft>
              <a:buFont typeface="Arial" panose="020B0604020202020204" pitchFamily="34" charset="0"/>
              <a:buChar char="•"/>
            </a:pPr>
            <a:r>
              <a:rPr lang="en-US" sz="2400" cap="none" dirty="0">
                <a:effectLst/>
                <a:latin typeface="Times New Roman" panose="02020603050405020304" pitchFamily="18" charset="0"/>
                <a:ea typeface="Calibri" panose="020F0502020204030204" pitchFamily="34" charset="0"/>
                <a:cs typeface="Times New Roman" panose="02020603050405020304" pitchFamily="18" charset="0"/>
              </a:rPr>
              <a:t>The </a:t>
            </a:r>
            <a:r>
              <a:rPr lang="en-US" sz="2400" cap="none" dirty="0" smtClean="0">
                <a:effectLst/>
                <a:latin typeface="Times New Roman" panose="02020603050405020304" pitchFamily="18" charset="0"/>
                <a:ea typeface="Calibri" panose="020F0502020204030204" pitchFamily="34" charset="0"/>
                <a:cs typeface="Times New Roman" panose="02020603050405020304" pitchFamily="18" charset="0"/>
              </a:rPr>
              <a:t>educational </a:t>
            </a:r>
            <a:r>
              <a:rPr lang="en-US" sz="2400" cap="none" dirty="0">
                <a:effectLst/>
                <a:latin typeface="Times New Roman" panose="02020603050405020304" pitchFamily="18" charset="0"/>
                <a:ea typeface="Calibri" panose="020F0502020204030204" pitchFamily="34" charset="0"/>
                <a:cs typeface="Times New Roman" panose="02020603050405020304" pitchFamily="18" charset="0"/>
              </a:rPr>
              <a:t>needs of </a:t>
            </a:r>
            <a:r>
              <a:rPr lang="en-US" sz="2400" cap="none" dirty="0" smtClean="0">
                <a:effectLst/>
                <a:latin typeface="Times New Roman" panose="02020603050405020304" pitchFamily="18" charset="0"/>
                <a:ea typeface="Calibri" panose="020F0502020204030204" pitchFamily="34" charset="0"/>
                <a:cs typeface="Times New Roman" panose="02020603050405020304" pitchFamily="18" charset="0"/>
              </a:rPr>
              <a:t>children </a:t>
            </a:r>
            <a:r>
              <a:rPr lang="en-US" sz="2400" cap="none" dirty="0">
                <a:effectLst/>
                <a:latin typeface="Times New Roman" panose="02020603050405020304" pitchFamily="18" charset="0"/>
                <a:ea typeface="Calibri" panose="020F0502020204030204" pitchFamily="34" charset="0"/>
                <a:cs typeface="Times New Roman" panose="02020603050405020304" pitchFamily="18" charset="0"/>
              </a:rPr>
              <a:t>should be met.</a:t>
            </a:r>
          </a:p>
          <a:p>
            <a:pPr marL="342900" marR="0" indent="-342900" algn="l">
              <a:lnSpc>
                <a:spcPct val="107000"/>
              </a:lnSpc>
              <a:spcBef>
                <a:spcPts val="0"/>
              </a:spcBef>
              <a:spcAft>
                <a:spcPts val="800"/>
              </a:spcAft>
              <a:buFont typeface="Arial" panose="020B0604020202020204" pitchFamily="34" charset="0"/>
              <a:buChar char="•"/>
            </a:pPr>
            <a:r>
              <a:rPr lang="en-US" sz="2400" cap="none" dirty="0">
                <a:effectLst/>
                <a:latin typeface="Times New Roman" panose="02020603050405020304" pitchFamily="18" charset="0"/>
                <a:ea typeface="Calibri" panose="020F0502020204030204" pitchFamily="34" charset="0"/>
                <a:cs typeface="Times New Roman" panose="02020603050405020304" pitchFamily="18" charset="0"/>
              </a:rPr>
              <a:t>A conducive environment for students to learn should be created. </a:t>
            </a:r>
          </a:p>
          <a:p>
            <a:pPr marL="342900" marR="0" indent="-342900" algn="l">
              <a:lnSpc>
                <a:spcPct val="107000"/>
              </a:lnSpc>
              <a:spcBef>
                <a:spcPts val="0"/>
              </a:spcBef>
              <a:spcAft>
                <a:spcPts val="800"/>
              </a:spcAft>
              <a:buFont typeface="Arial" panose="020B0604020202020204" pitchFamily="34" charset="0"/>
              <a:buChar char="•"/>
            </a:pPr>
            <a:r>
              <a:rPr lang="en-US" sz="2400" cap="none" dirty="0">
                <a:effectLst/>
                <a:latin typeface="Times New Roman" panose="02020603050405020304" pitchFamily="18" charset="0"/>
                <a:ea typeface="Calibri" panose="020F0502020204030204" pitchFamily="34" charset="0"/>
                <a:cs typeface="Times New Roman" panose="02020603050405020304" pitchFamily="18" charset="0"/>
              </a:rPr>
              <a:t>Exercise, sleep, relationships, and nutrition are environmental factors that ensure students' needs are met.</a:t>
            </a:r>
          </a:p>
          <a:p>
            <a:pPr marL="342900" marR="0" indent="-342900" algn="l">
              <a:lnSpc>
                <a:spcPct val="107000"/>
              </a:lnSpc>
              <a:spcBef>
                <a:spcPts val="0"/>
              </a:spcBef>
              <a:spcAft>
                <a:spcPts val="800"/>
              </a:spcAft>
              <a:buFont typeface="Arial" panose="020B0604020202020204" pitchFamily="34" charset="0"/>
              <a:buChar char="•"/>
            </a:pPr>
            <a:r>
              <a:rPr lang="en-US" sz="2400" cap="none" dirty="0">
                <a:effectLst/>
                <a:latin typeface="Times New Roman" panose="02020603050405020304" pitchFamily="18" charset="0"/>
                <a:ea typeface="Calibri" panose="020F0502020204030204" pitchFamily="34" charset="0"/>
                <a:cs typeface="Times New Roman" panose="02020603050405020304" pitchFamily="18" charset="0"/>
              </a:rPr>
              <a:t>The learning environments should be improved. </a:t>
            </a:r>
          </a:p>
          <a:p>
            <a:pPr marL="342900" indent="-342900">
              <a:buFont typeface="Arial" panose="020B0604020202020204" pitchFamily="34" charset="0"/>
              <a:buChar char="•"/>
            </a:pPr>
            <a:endParaRPr lang="en-US" sz="2400" cap="none"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783939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094F69-D873-41BD-9B91-61254550F895}"/>
              </a:ext>
            </a:extLst>
          </p:cNvPr>
          <p:cNvSpPr>
            <a:spLocks noGrp="1"/>
          </p:cNvSpPr>
          <p:nvPr>
            <p:ph type="ctrTitle"/>
          </p:nvPr>
        </p:nvSpPr>
        <p:spPr>
          <a:xfrm>
            <a:off x="947057" y="734787"/>
            <a:ext cx="9033556" cy="1045028"/>
          </a:xfrm>
        </p:spPr>
        <p:txBody>
          <a:bodyPr/>
          <a:lstStyle/>
          <a:p>
            <a:pPr algn="ctr"/>
            <a:r>
              <a:rPr lang="en-US" sz="4000" dirty="0">
                <a:latin typeface="Times New Roman" panose="02020603050405020304" pitchFamily="18" charset="0"/>
                <a:cs typeface="Times New Roman" panose="02020603050405020304" pitchFamily="18" charset="0"/>
              </a:rPr>
              <a:t>References </a:t>
            </a:r>
          </a:p>
        </p:txBody>
      </p:sp>
      <p:sp>
        <p:nvSpPr>
          <p:cNvPr id="3" name="Subtitle 2">
            <a:extLst>
              <a:ext uri="{FF2B5EF4-FFF2-40B4-BE49-F238E27FC236}">
                <a16:creationId xmlns:a16="http://schemas.microsoft.com/office/drawing/2014/main" id="{26319B62-7AB9-45DD-A47C-D6EC0C039163}"/>
              </a:ext>
            </a:extLst>
          </p:cNvPr>
          <p:cNvSpPr>
            <a:spLocks noGrp="1"/>
          </p:cNvSpPr>
          <p:nvPr>
            <p:ph type="subTitle" idx="1"/>
          </p:nvPr>
        </p:nvSpPr>
        <p:spPr>
          <a:xfrm>
            <a:off x="947057" y="1926771"/>
            <a:ext cx="9033556" cy="4196442"/>
          </a:xfrm>
        </p:spPr>
        <p:txBody>
          <a:bodyPr>
            <a:noAutofit/>
          </a:bodyPr>
          <a:lstStyle/>
          <a:p>
            <a:pPr marL="457200" marR="0">
              <a:spcBef>
                <a:spcPts val="0"/>
              </a:spcBef>
              <a:spcAft>
                <a:spcPts val="800"/>
              </a:spcAft>
            </a:pPr>
            <a:r>
              <a:rPr lang="en-US" sz="2400" cap="none" dirty="0">
                <a:effectLst/>
                <a:latin typeface="Times New Roman" panose="02020603050405020304" pitchFamily="18" charset="0"/>
                <a:ea typeface="Calibri" panose="020F0502020204030204" pitchFamily="34" charset="0"/>
                <a:cs typeface="Times New Roman" panose="02020603050405020304" pitchFamily="18" charset="0"/>
              </a:rPr>
              <a:t>Harzer, C., Weber, M., &amp; Huebner, E. S. (2017). School as a positive learning and working environment. In </a:t>
            </a:r>
            <a:r>
              <a:rPr lang="en-US" sz="2400" i="1" cap="none" dirty="0">
                <a:effectLst/>
                <a:latin typeface="Times New Roman" panose="02020603050405020304" pitchFamily="18" charset="0"/>
                <a:ea typeface="Calibri" panose="020F0502020204030204" pitchFamily="34" charset="0"/>
                <a:cs typeface="Times New Roman" panose="02020603050405020304" pitchFamily="18" charset="0"/>
              </a:rPr>
              <a:t>the oxford handbook of positive psychology, 3rd edition</a:t>
            </a:r>
            <a:r>
              <a:rPr lang="en-US" sz="2400" cap="none" dirty="0">
                <a:effectLst/>
                <a:latin typeface="Times New Roman" panose="02020603050405020304" pitchFamily="18" charset="0"/>
                <a:ea typeface="Calibri" panose="020F0502020204030204" pitchFamily="34" charset="0"/>
                <a:cs typeface="Times New Roman" panose="02020603050405020304" pitchFamily="18" charset="0"/>
              </a:rPr>
              <a:t>.</a:t>
            </a:r>
          </a:p>
          <a:p>
            <a:pPr marL="457200" marR="0">
              <a:spcBef>
                <a:spcPts val="0"/>
              </a:spcBef>
              <a:spcAft>
                <a:spcPts val="800"/>
              </a:spcAft>
            </a:pPr>
            <a:r>
              <a:rPr lang="en-US" sz="2400" cap="none" dirty="0">
                <a:effectLst/>
                <a:latin typeface="Times New Roman" panose="02020603050405020304" pitchFamily="18" charset="0"/>
                <a:ea typeface="Calibri" panose="020F0502020204030204" pitchFamily="34" charset="0"/>
                <a:cs typeface="Times New Roman" panose="02020603050405020304" pitchFamily="18" charset="0"/>
              </a:rPr>
              <a:t>Ickovics, j. R., Duffany, K. O. C., Shebl, F. M., Peters, S. M., Read, M. A., Gilstad-hayden, K. R., &amp; Schwartz, M. B. (2019). Implementing school-based policies to prevent obesity: cluster randomized trial. </a:t>
            </a:r>
            <a:r>
              <a:rPr lang="en-US" sz="2400" i="1" cap="none" dirty="0">
                <a:effectLst/>
                <a:latin typeface="Times New Roman" panose="02020603050405020304" pitchFamily="18" charset="0"/>
                <a:ea typeface="Calibri" panose="020F0502020204030204" pitchFamily="34" charset="0"/>
                <a:cs typeface="Times New Roman" panose="02020603050405020304" pitchFamily="18" charset="0"/>
              </a:rPr>
              <a:t>American journal of preventive medicine</a:t>
            </a:r>
            <a:r>
              <a:rPr lang="en-US" sz="2400" cap="none"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i="1" cap="none" dirty="0">
                <a:effectLst/>
                <a:latin typeface="Times New Roman" panose="02020603050405020304" pitchFamily="18" charset="0"/>
                <a:ea typeface="Calibri" panose="020F0502020204030204" pitchFamily="34" charset="0"/>
                <a:cs typeface="Times New Roman" panose="02020603050405020304" pitchFamily="18" charset="0"/>
              </a:rPr>
              <a:t>56</a:t>
            </a:r>
            <a:r>
              <a:rPr lang="en-US" sz="2400" cap="none" dirty="0">
                <a:effectLst/>
                <a:latin typeface="Times New Roman" panose="02020603050405020304" pitchFamily="18" charset="0"/>
                <a:ea typeface="Calibri" panose="020F0502020204030204" pitchFamily="34" charset="0"/>
                <a:cs typeface="Times New Roman" panose="02020603050405020304" pitchFamily="18" charset="0"/>
              </a:rPr>
              <a:t>(1), e1-e11.</a:t>
            </a:r>
          </a:p>
          <a:p>
            <a:pPr marL="457200" marR="0">
              <a:spcBef>
                <a:spcPts val="0"/>
              </a:spcBef>
              <a:spcAft>
                <a:spcPts val="800"/>
              </a:spcAft>
            </a:pPr>
            <a:r>
              <a:rPr lang="en-US" sz="2400" cap="none" dirty="0">
                <a:effectLst/>
                <a:latin typeface="Times New Roman" panose="02020603050405020304" pitchFamily="18" charset="0"/>
                <a:ea typeface="Calibri" panose="020F0502020204030204" pitchFamily="34" charset="0"/>
                <a:cs typeface="Times New Roman" panose="02020603050405020304" pitchFamily="18" charset="0"/>
              </a:rPr>
              <a:t>Khudadad, n. B. (2018). </a:t>
            </a:r>
            <a:r>
              <a:rPr lang="en-US" sz="2400" i="1" cap="none" dirty="0">
                <a:effectLst/>
                <a:latin typeface="Times New Roman" panose="02020603050405020304" pitchFamily="18" charset="0"/>
                <a:ea typeface="Calibri" panose="020F0502020204030204" pitchFamily="34" charset="0"/>
                <a:cs typeface="Times New Roman" panose="02020603050405020304" pitchFamily="18" charset="0"/>
              </a:rPr>
              <a:t>The relationship between school built environment and student achievement in pakistan</a:t>
            </a:r>
            <a:r>
              <a:rPr lang="en-US" sz="2400" cap="none" dirty="0">
                <a:effectLst/>
                <a:latin typeface="Times New Roman" panose="02020603050405020304" pitchFamily="18" charset="0"/>
                <a:ea typeface="Calibri" panose="020F0502020204030204" pitchFamily="34" charset="0"/>
                <a:cs typeface="Times New Roman" panose="02020603050405020304" pitchFamily="18" charset="0"/>
              </a:rPr>
              <a:t> (doctoral dissertation, the university of north </a:t>
            </a:r>
            <a:r>
              <a:rPr lang="en-US" sz="2400" cap="none" dirty="0" err="1">
                <a:effectLst/>
                <a:latin typeface="Times New Roman" panose="02020603050405020304" pitchFamily="18" charset="0"/>
                <a:ea typeface="Calibri" panose="020F0502020204030204" pitchFamily="34" charset="0"/>
                <a:cs typeface="Times New Roman" panose="02020603050405020304" pitchFamily="18" charset="0"/>
              </a:rPr>
              <a:t>carolina</a:t>
            </a:r>
            <a:r>
              <a:rPr lang="en-US" sz="2400" cap="none" dirty="0">
                <a:effectLst/>
                <a:latin typeface="Times New Roman" panose="02020603050405020304" pitchFamily="18" charset="0"/>
                <a:ea typeface="Calibri" panose="020F0502020204030204" pitchFamily="34" charset="0"/>
                <a:cs typeface="Times New Roman" panose="02020603050405020304" pitchFamily="18" charset="0"/>
              </a:rPr>
              <a:t> at charlotte).</a:t>
            </a:r>
          </a:p>
          <a:p>
            <a:endParaRPr lang="en-US" sz="2400" cap="none"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06576635"/>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5FCBEF"/>
      </a:accent1>
      <a:accent2>
        <a:srgbClr val="2E83C3"/>
      </a:accent2>
      <a:accent3>
        <a:srgbClr val="42D0A2"/>
      </a:accent3>
      <a:accent4>
        <a:srgbClr val="2E946B"/>
      </a:accent4>
      <a:accent5>
        <a:srgbClr val="42B051"/>
      </a:accent5>
      <a:accent6>
        <a:srgbClr val="96D141"/>
      </a:accent6>
      <a:hlink>
        <a:srgbClr val="3FCDE7"/>
      </a:hlink>
      <a:folHlink>
        <a:srgbClr val="A9D3E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0B5AB586-D108-4FC1-8368-649FE654B89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211</TotalTime>
  <Words>933</Words>
  <Application>Microsoft Office PowerPoint</Application>
  <PresentationFormat>Widescreen</PresentationFormat>
  <Paragraphs>40</Paragraphs>
  <Slides>7</Slides>
  <Notes>5</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7</vt:i4>
      </vt:variant>
    </vt:vector>
  </HeadingPairs>
  <TitlesOfParts>
    <vt:vector size="13" baseType="lpstr">
      <vt:lpstr>Arial</vt:lpstr>
      <vt:lpstr>Calibri</vt:lpstr>
      <vt:lpstr>Times New Roman</vt:lpstr>
      <vt:lpstr>Trebuchet MS</vt:lpstr>
      <vt:lpstr>Wingdings 3</vt:lpstr>
      <vt:lpstr>Facet</vt:lpstr>
      <vt:lpstr>Quality School Environment  Name Institution Date </vt:lpstr>
      <vt:lpstr>Introduction </vt:lpstr>
      <vt:lpstr>Literature Review </vt:lpstr>
      <vt:lpstr>Physical environment </vt:lpstr>
      <vt:lpstr> Challenges in creating a quality school environment</vt:lpstr>
      <vt:lpstr> Conclusion</vt:lpstr>
      <vt:lpstr>References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felister makenga</dc:creator>
  <cp:lastModifiedBy>HP</cp:lastModifiedBy>
  <cp:revision>8</cp:revision>
  <dcterms:created xsi:type="dcterms:W3CDTF">2020-12-10T00:34:23Z</dcterms:created>
  <dcterms:modified xsi:type="dcterms:W3CDTF">2020-12-10T09:12:33Z</dcterms:modified>
</cp:coreProperties>
</file>